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319" r:id="rId2"/>
    <p:sldId id="354" r:id="rId3"/>
    <p:sldId id="1254" r:id="rId4"/>
    <p:sldId id="1240" r:id="rId5"/>
    <p:sldId id="1305" r:id="rId6"/>
    <p:sldId id="1307" r:id="rId7"/>
    <p:sldId id="1241" r:id="rId8"/>
    <p:sldId id="1341" r:id="rId9"/>
    <p:sldId id="275" r:id="rId10"/>
    <p:sldId id="1302" r:id="rId11"/>
    <p:sldId id="1321" r:id="rId12"/>
    <p:sldId id="1322" r:id="rId13"/>
    <p:sldId id="1323" r:id="rId14"/>
    <p:sldId id="1324" r:id="rId15"/>
    <p:sldId id="1325" r:id="rId16"/>
    <p:sldId id="1326" r:id="rId17"/>
    <p:sldId id="1327" r:id="rId18"/>
    <p:sldId id="1328" r:id="rId19"/>
    <p:sldId id="1329" r:id="rId20"/>
    <p:sldId id="1330" r:id="rId21"/>
    <p:sldId id="1331" r:id="rId22"/>
    <p:sldId id="1332" r:id="rId23"/>
    <p:sldId id="1333" r:id="rId24"/>
    <p:sldId id="1334" r:id="rId25"/>
    <p:sldId id="1345" r:id="rId26"/>
    <p:sldId id="1346" r:id="rId27"/>
    <p:sldId id="1347" r:id="rId28"/>
    <p:sldId id="1348" r:id="rId29"/>
    <p:sldId id="1338" r:id="rId30"/>
    <p:sldId id="1308" r:id="rId31"/>
    <p:sldId id="360" r:id="rId32"/>
    <p:sldId id="347" r:id="rId33"/>
    <p:sldId id="267" r:id="rId34"/>
    <p:sldId id="350" r:id="rId35"/>
    <p:sldId id="1320" r:id="rId3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7B4A86-D90E-429D-87E4-618EB551CB97}">
          <p14:sldIdLst>
            <p14:sldId id="1319"/>
            <p14:sldId id="354"/>
            <p14:sldId id="1254"/>
            <p14:sldId id="1240"/>
            <p14:sldId id="1305"/>
            <p14:sldId id="1307"/>
            <p14:sldId id="1241"/>
            <p14:sldId id="1341"/>
            <p14:sldId id="275"/>
            <p14:sldId id="1302"/>
            <p14:sldId id="1321"/>
            <p14:sldId id="1322"/>
            <p14:sldId id="1323"/>
            <p14:sldId id="1324"/>
            <p14:sldId id="1325"/>
            <p14:sldId id="1326"/>
            <p14:sldId id="1327"/>
            <p14:sldId id="1328"/>
            <p14:sldId id="1329"/>
            <p14:sldId id="1330"/>
            <p14:sldId id="1331"/>
            <p14:sldId id="1332"/>
            <p14:sldId id="1333"/>
            <p14:sldId id="1334"/>
            <p14:sldId id="1345"/>
            <p14:sldId id="1346"/>
            <p14:sldId id="1347"/>
            <p14:sldId id="1348"/>
            <p14:sldId id="1338"/>
            <p14:sldId id="1308"/>
            <p14:sldId id="360"/>
            <p14:sldId id="347"/>
            <p14:sldId id="267"/>
            <p14:sldId id="350"/>
            <p14:sldId id="1320"/>
          </p14:sldIdLst>
        </p14:section>
        <p14:section name="Default Section" id="{A30C9A15-F7B0-470B-8AE4-B4E6FBCAC31C}">
          <p14:sldIdLst/>
        </p14:section>
        <p14:section name="Default Section" id="{42C0F048-080A-4717-A605-92A400E6366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5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AFF"/>
    <a:srgbClr val="7DD7FF"/>
    <a:srgbClr val="4FC9FF"/>
    <a:srgbClr val="0092D1"/>
    <a:srgbClr val="FFDC6D"/>
    <a:srgbClr val="66FF99"/>
    <a:srgbClr val="69D1FF"/>
    <a:srgbClr val="009CE0"/>
    <a:srgbClr val="0098DA"/>
    <a:srgbClr val="05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580" y="4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85E8B-394F-4AA5-BB95-BA1DDFDFC4E3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484D-FAEC-4F7D-95D5-8D27F8803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3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5976"/>
      </p:ext>
    </p:extLst>
  </p:cSld>
  <p:clrMapOvr>
    <a:masterClrMapping/>
  </p:clrMapOvr>
  <p:transition spd="slow" advTm="5188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2517"/>
      </p:ext>
    </p:extLst>
  </p:cSld>
  <p:clrMapOvr>
    <a:masterClrMapping/>
  </p:clrMapOvr>
  <p:transition spd="slow" advTm="5188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1580"/>
      </p:ext>
    </p:extLst>
  </p:cSld>
  <p:clrMapOvr>
    <a:masterClrMapping/>
  </p:clrMapOvr>
  <p:transition spd="slow" advTm="5188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80166"/>
      </p:ext>
    </p:extLst>
  </p:cSld>
  <p:clrMapOvr>
    <a:masterClrMapping/>
  </p:clrMapOvr>
  <p:transition spd="slow" advTm="5188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04315"/>
      </p:ext>
    </p:extLst>
  </p:cSld>
  <p:clrMapOvr>
    <a:masterClrMapping/>
  </p:clrMapOvr>
  <p:transition spd="slow" advTm="5188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34098"/>
      </p:ext>
    </p:extLst>
  </p:cSld>
  <p:clrMapOvr>
    <a:masterClrMapping/>
  </p:clrMapOvr>
  <p:transition spd="slow" advTm="5188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84633"/>
      </p:ext>
    </p:extLst>
  </p:cSld>
  <p:clrMapOvr>
    <a:masterClrMapping/>
  </p:clrMapOvr>
  <p:transition spd="slow" advTm="5188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45258"/>
      </p:ext>
    </p:extLst>
  </p:cSld>
  <p:clrMapOvr>
    <a:masterClrMapping/>
  </p:clrMapOvr>
  <p:transition spd="slow" advTm="5188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5864"/>
      </p:ext>
    </p:extLst>
  </p:cSld>
  <p:clrMapOvr>
    <a:masterClrMapping/>
  </p:clrMapOvr>
  <p:transition spd="slow" advTm="5188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23409"/>
      </p:ext>
    </p:extLst>
  </p:cSld>
  <p:clrMapOvr>
    <a:masterClrMapping/>
  </p:clrMapOvr>
  <p:transition spd="slow" advTm="5188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30989"/>
      </p:ext>
    </p:extLst>
  </p:cSld>
  <p:clrMapOvr>
    <a:masterClrMapping/>
  </p:clrMapOvr>
  <p:transition spd="slow" advTm="5188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15A43-30FE-4AF1-9E7D-75486B1815D7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180CB-E69C-4DB3-9C26-4331BC3D0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0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188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444" cy="68701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4722" y="0"/>
            <a:ext cx="12201444" cy="684847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F25A2-A6CF-5FE7-00D5-32615ABBF277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14" y="2476460"/>
            <a:ext cx="6097971" cy="7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88808"/>
      </p:ext>
    </p:extLst>
  </p:cSld>
  <p:clrMapOvr>
    <a:masterClrMapping/>
  </p:clrMapOvr>
  <p:transition spd="slow" advTm="518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69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48" y="5299253"/>
            <a:ext cx="2266571" cy="72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5" y="1391862"/>
            <a:ext cx="4254249" cy="43568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7DE8D3-FA48-B370-F599-6A6A325606AE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6297D6-0A72-A2D5-838D-28A5CC52F2D3}"/>
              </a:ext>
            </a:extLst>
          </p:cNvPr>
          <p:cNvSpPr/>
          <p:nvPr/>
        </p:nvSpPr>
        <p:spPr>
          <a:xfrm rot="10800000">
            <a:off x="1015621" y="1033745"/>
            <a:ext cx="1114425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C3F47BB2-945A-2090-AD35-4E9C849F4692}"/>
              </a:ext>
            </a:extLst>
          </p:cNvPr>
          <p:cNvSpPr txBox="1">
            <a:spLocks/>
          </p:cNvSpPr>
          <p:nvPr/>
        </p:nvSpPr>
        <p:spPr>
          <a:xfrm>
            <a:off x="909730" y="1307019"/>
            <a:ext cx="7904242" cy="48958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dirty="0"/>
              <a:t>Business Ethics, Integrity &amp; Transparency</a:t>
            </a:r>
          </a:p>
          <a:p>
            <a:r>
              <a:rPr lang="en-IN" dirty="0"/>
              <a:t>Extended EMS &amp; Engineering Support</a:t>
            </a:r>
          </a:p>
          <a:p>
            <a:r>
              <a:rPr lang="en-IN" dirty="0"/>
              <a:t>Committed On Time Delivery </a:t>
            </a:r>
          </a:p>
          <a:p>
            <a:r>
              <a:rPr lang="en-IN" dirty="0"/>
              <a:t>Works in Eco systems </a:t>
            </a:r>
            <a:r>
              <a:rPr lang="en-IN" dirty="0">
                <a:sym typeface="Wingdings" panose="05000000000000000000" pitchFamily="2" charset="2"/>
              </a:rPr>
              <a:t></a:t>
            </a:r>
            <a:r>
              <a:rPr lang="en-IN" dirty="0"/>
              <a:t> Supplier     Allnyx     Customer</a:t>
            </a:r>
          </a:p>
          <a:p>
            <a:r>
              <a:rPr lang="en-IN" dirty="0"/>
              <a:t>Integrated CEM  / EMS Solutions at One Stop </a:t>
            </a:r>
          </a:p>
          <a:p>
            <a:r>
              <a:rPr lang="en-IN" dirty="0"/>
              <a:t>SPOC (Single Point of Contact)</a:t>
            </a:r>
          </a:p>
          <a:p>
            <a:r>
              <a:rPr lang="en-IN" dirty="0"/>
              <a:t>MNC Quality @ Indian Price</a:t>
            </a:r>
          </a:p>
          <a:p>
            <a:r>
              <a:rPr lang="en-IN" dirty="0"/>
              <a:t>Readiness to Invest in tools / equipment </a:t>
            </a:r>
          </a:p>
          <a:p>
            <a:pPr marL="0" indent="0">
              <a:buNone/>
            </a:pPr>
            <a:r>
              <a:rPr lang="en-IN" dirty="0"/>
              <a:t>    required to cater the need of projects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44522F-0EE7-D3DB-73A7-8230167D0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03" y="3017100"/>
            <a:ext cx="204908" cy="221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459CB0-66BA-467E-ADAC-46010DB276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76" y="3034345"/>
            <a:ext cx="204908" cy="22198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76686" y="394910"/>
            <a:ext cx="9105514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Customer Can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EXPECT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from Us</a:t>
            </a:r>
          </a:p>
        </p:txBody>
      </p:sp>
    </p:spTree>
    <p:extLst>
      <p:ext uri="{BB962C8B-B14F-4D97-AF65-F5344CB8AC3E}">
        <p14:creationId xmlns:p14="http://schemas.microsoft.com/office/powerpoint/2010/main" val="3562049182"/>
      </p:ext>
    </p:extLst>
  </p:cSld>
  <p:clrMapOvr>
    <a:masterClrMapping/>
  </p:clrMapOvr>
  <p:transition spd="slow" advTm="5188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2025" y="3319101"/>
            <a:ext cx="9144000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1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413067" cy="68786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92072" y="2283765"/>
            <a:ext cx="5042706" cy="1684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&amp; Equipment</a:t>
            </a:r>
          </a:p>
        </p:txBody>
      </p:sp>
    </p:spTree>
    <p:extLst>
      <p:ext uri="{BB962C8B-B14F-4D97-AF65-F5344CB8AC3E}">
        <p14:creationId xmlns:p14="http://schemas.microsoft.com/office/powerpoint/2010/main" val="3182232241"/>
      </p:ext>
    </p:extLst>
  </p:cSld>
  <p:clrMapOvr>
    <a:masterClrMapping/>
  </p:clrMapOvr>
  <p:transition spd="slow" advTm="5188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38200" y="3213894"/>
            <a:ext cx="9144000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Title 1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5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9666" y="445294"/>
            <a:ext cx="4914652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B5F823-1C81-C145-D3D8-9330AA180E10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ABF550-8633-F262-EE63-070B20579312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51A2BA-D8DC-6347-C5C5-95D963143910}"/>
              </a:ext>
            </a:extLst>
          </p:cNvPr>
          <p:cNvSpPr txBox="1"/>
          <p:nvPr/>
        </p:nvSpPr>
        <p:spPr>
          <a:xfrm>
            <a:off x="254525" y="1590434"/>
            <a:ext cx="41018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Allnyx is an eminent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Manufacturing Solution (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EMS)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providing company with SMT and THT lines.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E5961-24D7-5791-BD74-60E9A81CA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84" b="17551"/>
          <a:stretch>
            <a:fillRect/>
          </a:stretch>
        </p:blipFill>
        <p:spPr>
          <a:xfrm>
            <a:off x="4353019" y="1895284"/>
            <a:ext cx="6373936" cy="1126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9D68CA-9117-5AF7-886F-454896764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65" y="3108695"/>
            <a:ext cx="3338422" cy="2229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E733C5-FD0A-5BD7-364E-D07B49560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6" t="28290" r="5423" b="-115"/>
          <a:stretch>
            <a:fillRect/>
          </a:stretch>
        </p:blipFill>
        <p:spPr>
          <a:xfrm>
            <a:off x="7719755" y="3074583"/>
            <a:ext cx="3135878" cy="22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7822"/>
      </p:ext>
    </p:extLst>
  </p:cSld>
  <p:clrMapOvr>
    <a:masterClrMapping/>
  </p:clrMapOvr>
  <p:transition spd="slow" advTm="5188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D71EE9B-5B59-78DB-6A16-FC63AA567A86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9F3332-2E75-619D-5885-BC9992FD0C24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4CFCF-64E5-04F7-F40A-D385B9912CF8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4E3B8D-8FB3-9E81-5574-6E054CD26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C17F18-9964-C8FF-41B6-0E101A29E10B}"/>
              </a:ext>
            </a:extLst>
          </p:cNvPr>
          <p:cNvSpPr txBox="1"/>
          <p:nvPr/>
        </p:nvSpPr>
        <p:spPr>
          <a:xfrm>
            <a:off x="7654961" y="4461361"/>
            <a:ext cx="4245987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IN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Paste Mixer </a:t>
            </a:r>
          </a:p>
          <a:p>
            <a:pPr lvl="0" algn="ctr">
              <a:lnSpc>
                <a:spcPct val="150000"/>
              </a:lnSpc>
            </a:pPr>
            <a:r>
              <a:rPr lang="en-IN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Ob-m628, china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CDDFA9-B4AE-3149-868A-4915EAA93C7E}"/>
              </a:ext>
            </a:extLst>
          </p:cNvPr>
          <p:cNvSpPr txBox="1">
            <a:spLocks/>
          </p:cNvSpPr>
          <p:nvPr/>
        </p:nvSpPr>
        <p:spPr>
          <a:xfrm>
            <a:off x="719665" y="445294"/>
            <a:ext cx="7236979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PASTE Mixer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06928-9681-EE48-219D-0715F1FB61D9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7CAC1-15A9-1A50-3C04-6A9AD47FBC58}"/>
              </a:ext>
            </a:extLst>
          </p:cNvPr>
          <p:cNvSpPr txBox="1"/>
          <p:nvPr/>
        </p:nvSpPr>
        <p:spPr>
          <a:xfrm>
            <a:off x="602980" y="2332795"/>
            <a:ext cx="6093724" cy="17300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IN" sz="2200" dirty="0"/>
              <a:t>Adjustable Timer</a:t>
            </a:r>
          </a:p>
          <a:p>
            <a:pPr lvl="0"/>
            <a:r>
              <a:rPr lang="en-IN" sz="2200" dirty="0"/>
              <a:t>RoHS and Non-RoHS Paste</a:t>
            </a:r>
          </a:p>
          <a:p>
            <a:pPr lvl="0"/>
            <a:r>
              <a:rPr lang="en-IN" sz="2200" dirty="0"/>
              <a:t>Motor Speed: 1350 rpm (max)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5C7ED7-D957-EBB2-8F7B-B37CE3C513EE}"/>
              </a:ext>
            </a:extLst>
          </p:cNvPr>
          <p:cNvSpPr/>
          <p:nvPr/>
        </p:nvSpPr>
        <p:spPr>
          <a:xfrm>
            <a:off x="7885841" y="1938784"/>
            <a:ext cx="3569273" cy="2370373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1000" b="-21000"/>
            </a:stretch>
          </a:blipFill>
          <a:ln>
            <a:solidFill>
              <a:schemeClr val="tx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07654437"/>
      </p:ext>
    </p:extLst>
  </p:cSld>
  <p:clrMapOvr>
    <a:masterClrMapping/>
  </p:clrMapOvr>
  <p:transition spd="slow" advTm="5188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6"/>
            <a:ext cx="12192000" cy="6860566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3D750129-C2EA-2F7E-BA86-7EBB807EE3C2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06DE9026-D8A9-7392-B1CC-D5267C630843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562ED2-26E5-04BE-609B-5A864EF2A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0DB1B8-A0AC-8C92-92CD-4A0F7E9BD701}"/>
              </a:ext>
            </a:extLst>
          </p:cNvPr>
          <p:cNvSpPr/>
          <p:nvPr/>
        </p:nvSpPr>
        <p:spPr>
          <a:xfrm>
            <a:off x="7776610" y="2164228"/>
            <a:ext cx="4011714" cy="2776261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  <a:ln>
            <a:solidFill>
              <a:schemeClr val="tx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BFD96-FDE6-D760-EBE1-496442678F01}"/>
              </a:ext>
            </a:extLst>
          </p:cNvPr>
          <p:cNvSpPr txBox="1"/>
          <p:nvPr/>
        </p:nvSpPr>
        <p:spPr>
          <a:xfrm>
            <a:off x="7910929" y="5088272"/>
            <a:ext cx="3877395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66800">
              <a:lnSpc>
                <a:spcPct val="150000"/>
              </a:lnSpc>
              <a:spcBef>
                <a:spcPct val="0"/>
              </a:spcBef>
              <a:buNone/>
            </a:pPr>
            <a:r>
              <a:rPr lang="en-IN" sz="2000" b="1" kern="1200" cap="all" dirty="0">
                <a:latin typeface="Arial" panose="020B0604020202020204" pitchFamily="34" charset="0"/>
                <a:cs typeface="Arial" panose="020B0604020202020204" pitchFamily="34" charset="0"/>
              </a:rPr>
              <a:t>STENCIL PRINTER  </a:t>
            </a:r>
          </a:p>
          <a:p>
            <a:pPr marL="0" lvl="0" indent="0" algn="ctr" defTabSz="1066800">
              <a:lnSpc>
                <a:spcPct val="150000"/>
              </a:lnSpc>
              <a:spcBef>
                <a:spcPct val="0"/>
              </a:spcBef>
              <a:buNone/>
            </a:pPr>
            <a:r>
              <a:rPr lang="en-IN" sz="2000" b="1" kern="1200" cap="all" dirty="0">
                <a:latin typeface="Arial" panose="020B0604020202020204" pitchFamily="34" charset="0"/>
                <a:cs typeface="Arial" panose="020B0604020202020204" pitchFamily="34" charset="0"/>
              </a:rPr>
              <a:t>HORIZON 03IX, DEK</a:t>
            </a:r>
            <a:endParaRPr lang="en-IN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1066800">
              <a:lnSpc>
                <a:spcPct val="150000"/>
              </a:lnSpc>
              <a:spcBef>
                <a:spcPct val="0"/>
              </a:spcBef>
              <a:buNone/>
            </a:pPr>
            <a:r>
              <a:rPr lang="en-IN" sz="2000" b="1" kern="1200" cap="all" dirty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lang="en-IN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3AE7A3-52DF-D9AB-CC83-0BCA03D10F89}"/>
              </a:ext>
            </a:extLst>
          </p:cNvPr>
          <p:cNvSpPr txBox="1"/>
          <p:nvPr/>
        </p:nvSpPr>
        <p:spPr>
          <a:xfrm>
            <a:off x="616445" y="1837523"/>
            <a:ext cx="6093724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-228600" algn="l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IN" sz="2200" kern="1200" dirty="0">
                <a:latin typeface="Arial" panose="020B0604020202020204" pitchFamily="34" charset="0"/>
                <a:cs typeface="Arial" panose="020B0604020202020204" pitchFamily="34" charset="0"/>
              </a:rPr>
              <a:t>Process alignment capability </a:t>
            </a:r>
          </a:p>
          <a:p>
            <a:pPr marL="0" lvl="1" algn="l" defTabSz="1066800">
              <a:lnSpc>
                <a:spcPct val="150000"/>
              </a:lnSpc>
              <a:spcBef>
                <a:spcPct val="0"/>
              </a:spcBef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IN" sz="2200" kern="1200" dirty="0">
                <a:latin typeface="Arial" panose="020B0604020202020204" pitchFamily="34" charset="0"/>
                <a:cs typeface="Arial" panose="020B0604020202020204" pitchFamily="34" charset="0"/>
              </a:rPr>
              <a:t>2 Cpk @ ± 20µm 6-Sigma</a:t>
            </a:r>
          </a:p>
          <a:p>
            <a:pPr marL="228600" lvl="1" indent="-228600" algn="l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IN" sz="2200" kern="1200" dirty="0">
                <a:latin typeface="Arial" panose="020B0604020202020204" pitchFamily="34" charset="0"/>
                <a:cs typeface="Arial" panose="020B0604020202020204" pitchFamily="34" charset="0"/>
              </a:rPr>
              <a:t>Machine alignment capability </a:t>
            </a:r>
          </a:p>
          <a:p>
            <a:pPr marL="0" lvl="1" algn="l" defTabSz="1066800">
              <a:lnSpc>
                <a:spcPct val="150000"/>
              </a:lnSpc>
              <a:spcBef>
                <a:spcPct val="0"/>
              </a:spcBef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IN" sz="2200" kern="1200" dirty="0">
                <a:latin typeface="Arial" panose="020B0604020202020204" pitchFamily="34" charset="0"/>
                <a:cs typeface="Arial" panose="020B0604020202020204" pitchFamily="34" charset="0"/>
              </a:rPr>
              <a:t>2 Cpk @ ± 12.5µm 6-Sigma</a:t>
            </a:r>
          </a:p>
          <a:p>
            <a:pPr marL="228600" lvl="1" indent="-228600" algn="l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IN" sz="2200" kern="1200" dirty="0">
                <a:latin typeface="Arial" panose="020B0604020202020204" pitchFamily="34" charset="0"/>
                <a:cs typeface="Arial" panose="020B0604020202020204" pitchFamily="34" charset="0"/>
              </a:rPr>
              <a:t>Board Size: 510mm*510mm</a:t>
            </a:r>
          </a:p>
          <a:p>
            <a:pPr marL="228600" lvl="1" indent="-228600" algn="l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IN" sz="2200" kern="1200" dirty="0">
                <a:latin typeface="Arial" panose="020B0604020202020204" pitchFamily="34" charset="0"/>
                <a:cs typeface="Arial" panose="020B0604020202020204" pitchFamily="34" charset="0"/>
              </a:rPr>
              <a:t>Cycle Time: 9Sec/Board</a:t>
            </a:r>
          </a:p>
          <a:p>
            <a:pPr marL="228600" lvl="1" indent="-228600" algn="l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Built-in </a:t>
            </a: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Stencil Cleaning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 Functionality</a:t>
            </a:r>
            <a:endParaRPr lang="en-IN" sz="2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CBFE2AE-B937-DA66-1766-F98C625DDDB8}"/>
              </a:ext>
            </a:extLst>
          </p:cNvPr>
          <p:cNvSpPr txBox="1">
            <a:spLocks/>
          </p:cNvSpPr>
          <p:nvPr/>
        </p:nvSpPr>
        <p:spPr>
          <a:xfrm>
            <a:off x="719665" y="445294"/>
            <a:ext cx="5858555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PRINTER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4EBFA5-2B54-01B4-273C-AE0A4E532154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42548"/>
      </p:ext>
    </p:extLst>
  </p:cSld>
  <p:clrMapOvr>
    <a:masterClrMapping/>
  </p:clrMapOvr>
  <p:transition spd="slow" advTm="5188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6"/>
            <a:ext cx="12192000" cy="6860566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3D750129-C2EA-2F7E-BA86-7EBB807EE3C2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06DE9026-D8A9-7392-B1CC-D5267C630843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562ED2-26E5-04BE-609B-5A864EF2A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2BFD96-FDE6-D760-EBE1-496442678F01}"/>
              </a:ext>
            </a:extLst>
          </p:cNvPr>
          <p:cNvSpPr txBox="1"/>
          <p:nvPr/>
        </p:nvSpPr>
        <p:spPr>
          <a:xfrm>
            <a:off x="7444984" y="4980615"/>
            <a:ext cx="45068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66800">
              <a:lnSpc>
                <a:spcPct val="150000"/>
              </a:lnSpc>
              <a:spcBef>
                <a:spcPct val="0"/>
              </a:spcBef>
              <a:buNone/>
            </a:pPr>
            <a:r>
              <a:rPr lang="en-IN" sz="2000" b="1" kern="1200" cap="all" dirty="0">
                <a:latin typeface="Arial" panose="020B0604020202020204" pitchFamily="34" charset="0"/>
                <a:cs typeface="Arial" panose="020B0604020202020204" pitchFamily="34" charset="0"/>
              </a:rPr>
              <a:t>Solder Paste Inspection</a:t>
            </a:r>
          </a:p>
          <a:p>
            <a:pPr marL="0" lvl="0" indent="0" algn="ctr" defTabSz="1066800">
              <a:lnSpc>
                <a:spcPct val="150000"/>
              </a:lnSpc>
              <a:spcBef>
                <a:spcPct val="0"/>
              </a:spcBef>
              <a:buNone/>
            </a:pPr>
            <a:r>
              <a:rPr lang="en-IN" sz="2000" b="1" kern="1200" cap="all" dirty="0">
                <a:latin typeface="Arial" panose="020B0604020202020204" pitchFamily="34" charset="0"/>
                <a:cs typeface="Arial" panose="020B0604020202020204" pitchFamily="34" charset="0"/>
              </a:rPr>
              <a:t>KY 8080 </a:t>
            </a:r>
          </a:p>
          <a:p>
            <a:pPr marL="0" lvl="0" indent="0" algn="ctr" defTabSz="1066800">
              <a:lnSpc>
                <a:spcPct val="150000"/>
              </a:lnSpc>
              <a:spcBef>
                <a:spcPct val="0"/>
              </a:spcBef>
              <a:buNone/>
            </a:pPr>
            <a:r>
              <a:rPr lang="en-IN" sz="2000" b="1" kern="1200" cap="all" dirty="0">
                <a:latin typeface="Arial" panose="020B0604020202020204" pitchFamily="34" charset="0"/>
                <a:cs typeface="Arial" panose="020B0604020202020204" pitchFamily="34" charset="0"/>
              </a:rPr>
              <a:t>Koh young - KOREA</a:t>
            </a:r>
            <a:endParaRPr lang="en-IN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3AE7A3-52DF-D9AB-CC83-0BCA03D10F89}"/>
              </a:ext>
            </a:extLst>
          </p:cNvPr>
          <p:cNvSpPr txBox="1"/>
          <p:nvPr/>
        </p:nvSpPr>
        <p:spPr>
          <a:xfrm>
            <a:off x="545967" y="1150368"/>
            <a:ext cx="6093724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3D Solder Paste Inspection Machine</a:t>
            </a:r>
          </a:p>
          <a:p>
            <a: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True 3D Volume Measurement</a:t>
            </a:r>
          </a:p>
          <a:p>
            <a: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High Accuracy and Repeatability</a:t>
            </a:r>
          </a:p>
          <a:p>
            <a: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Solder Paste Printing Optimization</a:t>
            </a:r>
          </a:p>
          <a:p>
            <a: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Histograms, X-bar &amp; R-Chart, X-bar &amp;          S-chart, Cp &amp; Cpk, and % of Gage R&amp;R</a:t>
            </a:r>
          </a:p>
          <a:p>
            <a:pPr marL="285750" lvl="1" indent="-285750" defTabSz="1066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Real-time Data Visualization</a:t>
            </a:r>
          </a:p>
          <a:p>
            <a:pPr marL="285750" lvl="1" indent="-285750" defTabSz="1066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Warp Compensation Technology</a:t>
            </a:r>
          </a:p>
          <a:p>
            <a:pPr marL="285750" lvl="1" indent="-285750" defTabSz="1066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Real-time, Automatic Pad-Reference Teaching</a:t>
            </a:r>
          </a:p>
          <a:p>
            <a: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</a:pPr>
            <a:endParaRPr lang="en-IN" sz="2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CBFE2AE-B937-DA66-1766-F98C625DDDB8}"/>
              </a:ext>
            </a:extLst>
          </p:cNvPr>
          <p:cNvSpPr txBox="1">
            <a:spLocks/>
          </p:cNvSpPr>
          <p:nvPr/>
        </p:nvSpPr>
        <p:spPr>
          <a:xfrm>
            <a:off x="719665" y="445294"/>
            <a:ext cx="5858555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SPI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4EBFA5-2B54-01B4-273C-AE0A4E532154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d19m5rauv1cd5h.cloudfront.net/wp-content/uploads/2022/05/05171829/SPI_KY8080_M_Product-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45" y="1087571"/>
            <a:ext cx="4054381" cy="427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151124"/>
      </p:ext>
    </p:extLst>
  </p:cSld>
  <p:clrMapOvr>
    <a:masterClrMapping/>
  </p:clrMapOvr>
  <p:transition spd="slow" advTm="5188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566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3D750129-C2EA-2F7E-BA86-7EBB807EE3C2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06DE9026-D8A9-7392-B1CC-D5267C630843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562ED2-26E5-04BE-609B-5A864EF2A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2BFD96-FDE6-D760-EBE1-496442678F01}"/>
              </a:ext>
            </a:extLst>
          </p:cNvPr>
          <p:cNvSpPr txBox="1"/>
          <p:nvPr/>
        </p:nvSpPr>
        <p:spPr>
          <a:xfrm>
            <a:off x="6843041" y="4486575"/>
            <a:ext cx="23712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66800">
              <a:lnSpc>
                <a:spcPct val="150000"/>
              </a:lnSpc>
              <a:spcBef>
                <a:spcPct val="0"/>
              </a:spcBef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PNP Machine</a:t>
            </a:r>
          </a:p>
          <a:p>
            <a:pPr algn="ctr" defTabSz="1066800">
              <a:lnSpc>
                <a:spcPct val="150000"/>
              </a:lnSpc>
              <a:spcBef>
                <a:spcPct val="0"/>
              </a:spcBef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AM100 + D3A</a:t>
            </a:r>
          </a:p>
          <a:p>
            <a:pPr algn="ctr" defTabSz="1066800">
              <a:lnSpc>
                <a:spcPct val="150000"/>
              </a:lnSpc>
              <a:spcBef>
                <a:spcPct val="0"/>
              </a:spcBef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Panasonic</a:t>
            </a:r>
          </a:p>
          <a:p>
            <a:pPr algn="ctr" defTabSz="1066800">
              <a:lnSpc>
                <a:spcPct val="150000"/>
              </a:lnSpc>
              <a:spcBef>
                <a:spcPct val="0"/>
              </a:spcBef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CBFE2AE-B937-DA66-1766-F98C625DDDB8}"/>
              </a:ext>
            </a:extLst>
          </p:cNvPr>
          <p:cNvSpPr txBox="1">
            <a:spLocks/>
          </p:cNvSpPr>
          <p:nvPr/>
        </p:nvSpPr>
        <p:spPr>
          <a:xfrm>
            <a:off x="719665" y="445294"/>
            <a:ext cx="6633929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Pick-n-Place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4EBFA5-2B54-01B4-273C-AE0A4E532154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8E8787-C946-AFCD-94D6-3A49153F7469}"/>
              </a:ext>
            </a:extLst>
          </p:cNvPr>
          <p:cNvSpPr/>
          <p:nvPr/>
        </p:nvSpPr>
        <p:spPr>
          <a:xfrm>
            <a:off x="7937369" y="1012844"/>
            <a:ext cx="3806715" cy="2455968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  <a:ln>
            <a:solidFill>
              <a:schemeClr val="tx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AB526-DF7C-B497-DE05-815E2DCF513F}"/>
              </a:ext>
            </a:extLst>
          </p:cNvPr>
          <p:cNvSpPr txBox="1"/>
          <p:nvPr/>
        </p:nvSpPr>
        <p:spPr>
          <a:xfrm>
            <a:off x="276969" y="1504265"/>
            <a:ext cx="6704831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lvl="1"/>
            <a:r>
              <a:rPr lang="en-IN" sz="2200" dirty="0" smtClean="0"/>
              <a:t>120 </a:t>
            </a:r>
            <a:r>
              <a:rPr lang="en-IN" sz="2200" dirty="0"/>
              <a:t>+ 68 Feeders </a:t>
            </a:r>
          </a:p>
          <a:p>
            <a:pPr marL="0" lvl="1"/>
            <a:r>
              <a:rPr lang="en-IN" sz="2200" dirty="0"/>
              <a:t>Automatic  </a:t>
            </a:r>
            <a:r>
              <a:rPr lang="en-IN" sz="2200" dirty="0" smtClean="0"/>
              <a:t>20 </a:t>
            </a:r>
            <a:r>
              <a:rPr lang="en-IN" sz="2200" dirty="0"/>
              <a:t>Tray Changer  </a:t>
            </a:r>
          </a:p>
          <a:p>
            <a:pPr marL="0" lvl="1"/>
            <a:r>
              <a:rPr lang="en-IN" sz="2200" dirty="0"/>
              <a:t>Placement Accuracy: ±30 micron Cpk ≥1.0  </a:t>
            </a:r>
          </a:p>
          <a:p>
            <a:pPr marL="0" lvl="1"/>
            <a:r>
              <a:rPr lang="en-IN" sz="2200" dirty="0"/>
              <a:t>Part Handling: 01005 to 120x90mm </a:t>
            </a:r>
          </a:p>
          <a:p>
            <a:pPr marL="0" lvl="1"/>
            <a:r>
              <a:rPr lang="en-IN" sz="2200" dirty="0"/>
              <a:t>Intelligent Tape feeders &amp; Stick Feeders</a:t>
            </a:r>
          </a:p>
          <a:p>
            <a:pPr marL="0" lvl="1"/>
            <a:r>
              <a:rPr lang="en-IN" sz="2200" dirty="0"/>
              <a:t>Board Size: </a:t>
            </a:r>
            <a:r>
              <a:rPr lang="en-IN" sz="2200" dirty="0" smtClean="0"/>
              <a:t>510mm </a:t>
            </a:r>
            <a:r>
              <a:rPr lang="en-IN" sz="2200" dirty="0"/>
              <a:t>to </a:t>
            </a:r>
            <a:r>
              <a:rPr lang="en-IN" sz="2200" dirty="0" smtClean="0"/>
              <a:t>490mm </a:t>
            </a:r>
            <a:endParaRPr lang="en-IN" sz="2200" dirty="0"/>
          </a:p>
          <a:p>
            <a:pPr marL="0" lvl="1"/>
            <a:r>
              <a:rPr lang="en-IN" sz="2200" dirty="0"/>
              <a:t>Combined Rated Speed: </a:t>
            </a:r>
            <a:r>
              <a:rPr lang="en-IN" sz="2200" dirty="0" smtClean="0"/>
              <a:t>120,000 </a:t>
            </a:r>
            <a:r>
              <a:rPr lang="en-IN" sz="2200" dirty="0" err="1" smtClean="0"/>
              <a:t>cph</a:t>
            </a:r>
            <a:endParaRPr lang="en-IN" sz="2200" dirty="0" smtClean="0"/>
          </a:p>
          <a:p>
            <a:pPr marL="0" lvl="1"/>
            <a:r>
              <a:rPr lang="en-IN" sz="2200" dirty="0" err="1" smtClean="0"/>
              <a:t>PanaCim</a:t>
            </a:r>
            <a:r>
              <a:rPr lang="en-IN" sz="2200" dirty="0" smtClean="0"/>
              <a:t> Software for component traceability </a:t>
            </a:r>
            <a:br>
              <a:rPr lang="en-IN" sz="2200" dirty="0" smtClean="0"/>
            </a:br>
            <a:endParaRPr lang="en-IN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7235" y="3528389"/>
            <a:ext cx="2511579" cy="32165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7583626"/>
      </p:ext>
    </p:extLst>
  </p:cSld>
  <p:clrMapOvr>
    <a:masterClrMapping/>
  </p:clrMapOvr>
  <p:transition spd="slow" advTm="5188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566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3D750129-C2EA-2F7E-BA86-7EBB807EE3C2}"/>
              </a:ext>
            </a:extLst>
          </p:cNvPr>
          <p:cNvSpPr/>
          <p:nvPr/>
        </p:nvSpPr>
        <p:spPr>
          <a:xfrm flipH="1" flipV="1">
            <a:off x="5394811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06DE9026-D8A9-7392-B1CC-D5267C630843}"/>
              </a:ext>
            </a:extLst>
          </p:cNvPr>
          <p:cNvSpPr/>
          <p:nvPr/>
        </p:nvSpPr>
        <p:spPr>
          <a:xfrm flipH="1" flipV="1">
            <a:off x="5712433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562ED2-26E5-04BE-609B-5A864EF2A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CBFE2AE-B937-DA66-1766-F98C625DDDB8}"/>
              </a:ext>
            </a:extLst>
          </p:cNvPr>
          <p:cNvSpPr txBox="1">
            <a:spLocks/>
          </p:cNvSpPr>
          <p:nvPr/>
        </p:nvSpPr>
        <p:spPr>
          <a:xfrm>
            <a:off x="719666" y="445294"/>
            <a:ext cx="7851128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Reflow OVEN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4EBFA5-2B54-01B4-273C-AE0A4E532154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3AA00-6355-19AB-2590-AEB252546725}"/>
              </a:ext>
            </a:extLst>
          </p:cNvPr>
          <p:cNvSpPr txBox="1"/>
          <p:nvPr/>
        </p:nvSpPr>
        <p:spPr>
          <a:xfrm>
            <a:off x="7909368" y="4375274"/>
            <a:ext cx="3304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066800">
              <a:lnSpc>
                <a:spcPct val="150000"/>
              </a:lnSpc>
              <a:spcBef>
                <a:spcPct val="0"/>
              </a:spcBef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REFLOW OVEN </a:t>
            </a:r>
          </a:p>
          <a:p>
            <a:pPr lvl="0" algn="ctr" defTabSz="1066800">
              <a:lnSpc>
                <a:spcPct val="150000"/>
              </a:lnSpc>
              <a:spcBef>
                <a:spcPct val="0"/>
              </a:spcBef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1809 MK7, HELLER</a:t>
            </a:r>
          </a:p>
          <a:p>
            <a:pPr lvl="0" algn="ctr" defTabSz="1066800">
              <a:lnSpc>
                <a:spcPct val="150000"/>
              </a:lnSpc>
              <a:spcBef>
                <a:spcPct val="0"/>
              </a:spcBef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37252-54D3-68E0-FD81-9AAFEBDC7058}"/>
              </a:ext>
            </a:extLst>
          </p:cNvPr>
          <p:cNvSpPr txBox="1"/>
          <p:nvPr/>
        </p:nvSpPr>
        <p:spPr>
          <a:xfrm>
            <a:off x="346296" y="2086698"/>
            <a:ext cx="649825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9 Top and 9 Bottom Heating Zones  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2 Cooling Zones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Efficient Heat transfer 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Advanced 7 Thermocouple PCB </a:t>
            </a: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profiling</a:t>
            </a:r>
            <a:b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(KIC make)</a:t>
            </a:r>
            <a:b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894" y="2013451"/>
            <a:ext cx="4815490" cy="219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18608"/>
      </p:ext>
    </p:extLst>
  </p:cSld>
  <p:clrMapOvr>
    <a:masterClrMapping/>
  </p:clrMapOvr>
  <p:transition spd="slow" advTm="5188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D71EE9B-5B59-78DB-6A16-FC63AA567A86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9F3332-2E75-619D-5885-BC9992FD0C24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4CFCF-64E5-04F7-F40A-D385B9912CF8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4E3B8D-8FB3-9E81-5574-6E054CD26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C17F18-9964-C8FF-41B6-0E101A29E10B}"/>
              </a:ext>
            </a:extLst>
          </p:cNvPr>
          <p:cNvSpPr txBox="1"/>
          <p:nvPr/>
        </p:nvSpPr>
        <p:spPr>
          <a:xfrm>
            <a:off x="7786976" y="4923854"/>
            <a:ext cx="37111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Auto Optical Inspection  </a:t>
            </a:r>
          </a:p>
          <a:p>
            <a:pPr lvl="0" algn="ctr">
              <a:lnSpc>
                <a:spcPct val="150000"/>
              </a:lnSpc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FRONTIER </a:t>
            </a:r>
          </a:p>
          <a:p>
            <a:pPr lvl="0" algn="ctr">
              <a:lnSpc>
                <a:spcPct val="150000"/>
              </a:lnSpc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SAKI - JAPAN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CDDFA9-B4AE-3149-868A-4915EAA93C7E}"/>
              </a:ext>
            </a:extLst>
          </p:cNvPr>
          <p:cNvSpPr txBox="1">
            <a:spLocks/>
          </p:cNvSpPr>
          <p:nvPr/>
        </p:nvSpPr>
        <p:spPr>
          <a:xfrm>
            <a:off x="719666" y="445294"/>
            <a:ext cx="4914652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AOI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06928-9681-EE48-219D-0715F1FB61D9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aki 2D AOI I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94" y="1602608"/>
            <a:ext cx="3083533" cy="30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137252-54D3-68E0-FD81-9AAFEBDC7058}"/>
              </a:ext>
            </a:extLst>
          </p:cNvPr>
          <p:cNvSpPr txBox="1"/>
          <p:nvPr/>
        </p:nvSpPr>
        <p:spPr>
          <a:xfrm>
            <a:off x="503994" y="1476798"/>
            <a:ext cx="68484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High-Speed, High-Precision 2D Visual Inspection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Multiple Inspection Process Support (SMT &amp; THT)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Full-Board Imaging for High Speed Inspection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Simultaneous Double-Sided Scanning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M2M Integration Capabilities with PnP Machine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Offline Debugging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Feedback from AOI to Surface Mount Machine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83" y="4907879"/>
            <a:ext cx="4511981" cy="18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36047"/>
      </p:ext>
    </p:extLst>
  </p:cSld>
  <p:clrMapOvr>
    <a:masterClrMapping/>
  </p:clrMapOvr>
  <p:transition spd="slow" advTm="5188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D71EE9B-5B59-78DB-6A16-FC63AA567A86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9F3332-2E75-619D-5885-BC9992FD0C24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4CFCF-64E5-04F7-F40A-D385B9912CF8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4E3B8D-8FB3-9E81-5574-6E054CD26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C17F18-9964-C8FF-41B6-0E101A29E10B}"/>
              </a:ext>
            </a:extLst>
          </p:cNvPr>
          <p:cNvSpPr txBox="1"/>
          <p:nvPr/>
        </p:nvSpPr>
        <p:spPr>
          <a:xfrm>
            <a:off x="7703120" y="4844507"/>
            <a:ext cx="37111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2.5D X-Ray Machine</a:t>
            </a:r>
          </a:p>
          <a:p>
            <a:pPr lvl="0" algn="ctr">
              <a:lnSpc>
                <a:spcPct val="150000"/>
              </a:lnSpc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X6600 </a:t>
            </a:r>
          </a:p>
          <a:p>
            <a:pPr lvl="0" algn="ctr">
              <a:lnSpc>
                <a:spcPct val="150000"/>
              </a:lnSpc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SEAMARK - CHINA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CDDFA9-B4AE-3149-868A-4915EAA93C7E}"/>
              </a:ext>
            </a:extLst>
          </p:cNvPr>
          <p:cNvSpPr txBox="1">
            <a:spLocks/>
          </p:cNvSpPr>
          <p:nvPr/>
        </p:nvSpPr>
        <p:spPr>
          <a:xfrm>
            <a:off x="719666" y="445294"/>
            <a:ext cx="4914652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X Ray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06928-9681-EE48-219D-0715F1FB61D9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137252-54D3-68E0-FD81-9AAFEBDC7058}"/>
              </a:ext>
            </a:extLst>
          </p:cNvPr>
          <p:cNvSpPr txBox="1"/>
          <p:nvPr/>
        </p:nvSpPr>
        <p:spPr>
          <a:xfrm>
            <a:off x="503994" y="1476798"/>
            <a:ext cx="744280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228600" lvl="1" indent="-228600" defTabSz="1066800">
              <a:lnSpc>
                <a:spcPct val="150000"/>
              </a:lnSpc>
              <a:spcBef>
                <a:spcPct val="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high-resolution design can obtain the best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image in a very short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time for components like 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BGA, FBGA, QFN, LGA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Infrared automatic navigation and positioning,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quickly select the shooting location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CNC detection mode, fast automatic </a:t>
            </a:r>
          </a:p>
          <a:p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     detection for multi-point array</a:t>
            </a:r>
          </a:p>
          <a:p>
            <a:endParaRPr lang="en-IN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Oblique multi-angle inspection makes it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easier to detect sample defects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X-ray tube and FDP can be rotated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at the same time (0-60°), making the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detection image more clear and intuitive</a:t>
            </a:r>
            <a:endParaRPr lang="en-I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794" y="895896"/>
            <a:ext cx="3397349" cy="398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67414"/>
      </p:ext>
    </p:extLst>
  </p:cSld>
  <p:clrMapOvr>
    <a:masterClrMapping/>
  </p:clrMapOvr>
  <p:transition spd="slow" advTm="518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5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1663EE-DB9B-AAD6-E83F-E4259C162657}"/>
              </a:ext>
            </a:extLst>
          </p:cNvPr>
          <p:cNvSpPr txBox="1">
            <a:spLocks/>
          </p:cNvSpPr>
          <p:nvPr/>
        </p:nvSpPr>
        <p:spPr>
          <a:xfrm>
            <a:off x="860565" y="2904565"/>
            <a:ext cx="5768836" cy="12841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4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about 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    Development     Manufacturing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F2B7A-82E9-A841-234C-642557045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22" y="3860001"/>
            <a:ext cx="146351" cy="158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9752C-9B7C-C296-AA98-36788ED80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53" y="3860001"/>
            <a:ext cx="146351" cy="1585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6A46D6-83FD-300A-0838-E8CB356FAE39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</p:spTree>
    <p:extLst>
      <p:ext uri="{BB962C8B-B14F-4D97-AF65-F5344CB8AC3E}">
        <p14:creationId xmlns:p14="http://schemas.microsoft.com/office/powerpoint/2010/main" val="4281612151"/>
      </p:ext>
    </p:extLst>
  </p:cSld>
  <p:clrMapOvr>
    <a:masterClrMapping/>
  </p:clrMapOvr>
  <p:transition spd="slow" advTm="5188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D71EE9B-5B59-78DB-6A16-FC63AA567A86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9F3332-2E75-619D-5885-BC9992FD0C24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4CFCF-64E5-04F7-F40A-D385B9912CF8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4E3B8D-8FB3-9E81-5574-6E054CD26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C17F18-9964-C8FF-41B6-0E101A29E10B}"/>
              </a:ext>
            </a:extLst>
          </p:cNvPr>
          <p:cNvSpPr txBox="1"/>
          <p:nvPr/>
        </p:nvSpPr>
        <p:spPr>
          <a:xfrm>
            <a:off x="7671217" y="4384533"/>
            <a:ext cx="4245987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PCB Cleaning Machine</a:t>
            </a:r>
          </a:p>
          <a:p>
            <a:pPr lvl="0" algn="ctr">
              <a:lnSpc>
                <a:spcPct val="150000"/>
              </a:lnSpc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PolySMT 318, Nu Clean</a:t>
            </a:r>
          </a:p>
          <a:p>
            <a:pPr lvl="0" algn="ctr">
              <a:lnSpc>
                <a:spcPct val="150000"/>
              </a:lnSpc>
            </a:pPr>
            <a:r>
              <a:rPr lang="en-IN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CDDFA9-B4AE-3149-868A-4915EAA93C7E}"/>
              </a:ext>
            </a:extLst>
          </p:cNvPr>
          <p:cNvSpPr txBox="1">
            <a:spLocks/>
          </p:cNvSpPr>
          <p:nvPr/>
        </p:nvSpPr>
        <p:spPr>
          <a:xfrm>
            <a:off x="719665" y="445294"/>
            <a:ext cx="7236979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PCB Cleaning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06928-9681-EE48-219D-0715F1FB61D9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EFE7BD-4E10-5291-2627-C0CA1F84F42A}"/>
              </a:ext>
            </a:extLst>
          </p:cNvPr>
          <p:cNvSpPr/>
          <p:nvPr/>
        </p:nvSpPr>
        <p:spPr>
          <a:xfrm>
            <a:off x="7938627" y="2103441"/>
            <a:ext cx="3711166" cy="2104620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  <a:ln>
            <a:solidFill>
              <a:schemeClr val="tx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7CAC1-15A9-1A50-3C04-6A9AD47FBC58}"/>
              </a:ext>
            </a:extLst>
          </p:cNvPr>
          <p:cNvSpPr txBox="1"/>
          <p:nvPr/>
        </p:nvSpPr>
        <p:spPr>
          <a:xfrm>
            <a:off x="719665" y="1619498"/>
            <a:ext cx="6093724" cy="3279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Contain High Efficiency Blowers</a:t>
            </a:r>
          </a:p>
          <a:p>
            <a:r>
              <a:rPr lang="en-US" dirty="0"/>
              <a:t>Hybrid Power Option</a:t>
            </a:r>
          </a:p>
          <a:p>
            <a:r>
              <a:rPr lang="en-US" dirty="0"/>
              <a:t>Quick Disconnect Spray Bars</a:t>
            </a:r>
          </a:p>
          <a:p>
            <a:r>
              <a:rPr lang="en-US" dirty="0"/>
              <a:t>Chemistry Isolation</a:t>
            </a:r>
            <a:endParaRPr lang="en-IN" dirty="0"/>
          </a:p>
          <a:p>
            <a:r>
              <a:rPr lang="en-US" dirty="0"/>
              <a:t>Touch Screen Control System </a:t>
            </a:r>
          </a:p>
          <a:p>
            <a:r>
              <a:rPr lang="en-US" dirty="0"/>
              <a:t>Consta-Temp VFD system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49117366"/>
      </p:ext>
    </p:extLst>
  </p:cSld>
  <p:clrMapOvr>
    <a:masterClrMapping/>
  </p:clrMapOvr>
  <p:transition spd="slow" advTm="5188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D71EE9B-5B59-78DB-6A16-FC63AA567A86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9F3332-2E75-619D-5885-BC9992FD0C24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4CFCF-64E5-04F7-F40A-D385B9912CF8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4E3B8D-8FB3-9E81-5574-6E054CD26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C17F18-9964-C8FF-41B6-0E101A29E10B}"/>
              </a:ext>
            </a:extLst>
          </p:cNvPr>
          <p:cNvSpPr txBox="1"/>
          <p:nvPr/>
        </p:nvSpPr>
        <p:spPr>
          <a:xfrm>
            <a:off x="7603094" y="4360113"/>
            <a:ext cx="4245987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IN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WAVE SOLDERING MACHINE   </a:t>
            </a:r>
          </a:p>
          <a:p>
            <a:pPr lvl="0" algn="ctr">
              <a:lnSpc>
                <a:spcPct val="150000"/>
              </a:lnSpc>
            </a:pPr>
            <a:r>
              <a:rPr lang="en-IN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STALLION 321FC JW, EMST INDIA</a:t>
            </a:r>
            <a:endParaRPr lang="en-I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CDDFA9-B4AE-3149-868A-4915EAA93C7E}"/>
              </a:ext>
            </a:extLst>
          </p:cNvPr>
          <p:cNvSpPr txBox="1">
            <a:spLocks/>
          </p:cNvSpPr>
          <p:nvPr/>
        </p:nvSpPr>
        <p:spPr>
          <a:xfrm>
            <a:off x="719665" y="445294"/>
            <a:ext cx="7236979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WAVE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06928-9681-EE48-219D-0715F1FB61D9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7CAC1-15A9-1A50-3C04-6A9AD47FBC58}"/>
              </a:ext>
            </a:extLst>
          </p:cNvPr>
          <p:cNvSpPr txBox="1"/>
          <p:nvPr/>
        </p:nvSpPr>
        <p:spPr>
          <a:xfrm>
            <a:off x="693814" y="1841475"/>
            <a:ext cx="6093724" cy="3279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IN" dirty="0"/>
              <a:t>Spray Fluxer with Air Knife </a:t>
            </a:r>
          </a:p>
          <a:p>
            <a:pPr lvl="0"/>
            <a:r>
              <a:rPr lang="en-IN" dirty="0"/>
              <a:t>2 Pre-heating Zones  </a:t>
            </a:r>
          </a:p>
          <a:p>
            <a:pPr lvl="0"/>
            <a:r>
              <a:rPr lang="en-IN" dirty="0"/>
              <a:t>Dual Jet Wave</a:t>
            </a:r>
          </a:p>
          <a:p>
            <a:pPr lvl="0"/>
            <a:r>
              <a:rPr lang="en-IN" dirty="0"/>
              <a:t>Dedicated Solder Baths for Lead-Free and Leaded Assembly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4FBBC0-51C6-B36C-6699-DAC1B7FE929C}"/>
              </a:ext>
            </a:extLst>
          </p:cNvPr>
          <p:cNvSpPr/>
          <p:nvPr/>
        </p:nvSpPr>
        <p:spPr>
          <a:xfrm>
            <a:off x="7792870" y="1841475"/>
            <a:ext cx="3892437" cy="2264388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  <a:ln>
            <a:solidFill>
              <a:schemeClr val="tx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61087036"/>
      </p:ext>
    </p:extLst>
  </p:cSld>
  <p:clrMapOvr>
    <a:masterClrMapping/>
  </p:clrMapOvr>
  <p:transition spd="slow" advTm="5188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D71EE9B-5B59-78DB-6A16-FC63AA567A86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9F3332-2E75-619D-5885-BC9992FD0C24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4CFCF-64E5-04F7-F40A-D385B9912CF8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4E3B8D-8FB3-9E81-5574-6E054CD26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C17F18-9964-C8FF-41B6-0E101A29E10B}"/>
              </a:ext>
            </a:extLst>
          </p:cNvPr>
          <p:cNvSpPr txBox="1"/>
          <p:nvPr/>
        </p:nvSpPr>
        <p:spPr>
          <a:xfrm>
            <a:off x="8211552" y="4212648"/>
            <a:ext cx="3332878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IN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Microscope </a:t>
            </a:r>
          </a:p>
          <a:p>
            <a:pPr lvl="0" algn="ctr">
              <a:lnSpc>
                <a:spcPct val="150000"/>
              </a:lnSpc>
            </a:pPr>
            <a:r>
              <a:rPr lang="en-IN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MU500, amscope </a:t>
            </a:r>
          </a:p>
          <a:p>
            <a:pPr lvl="0" algn="ctr">
              <a:lnSpc>
                <a:spcPct val="150000"/>
              </a:lnSpc>
            </a:pPr>
            <a:r>
              <a:rPr lang="en-IN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CDDFA9-B4AE-3149-868A-4915EAA93C7E}"/>
              </a:ext>
            </a:extLst>
          </p:cNvPr>
          <p:cNvSpPr txBox="1">
            <a:spLocks/>
          </p:cNvSpPr>
          <p:nvPr/>
        </p:nvSpPr>
        <p:spPr>
          <a:xfrm>
            <a:off x="719665" y="445294"/>
            <a:ext cx="7236979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SCOPE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06928-9681-EE48-219D-0715F1FB61D9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7CAC1-15A9-1A50-3C04-6A9AD47FBC58}"/>
              </a:ext>
            </a:extLst>
          </p:cNvPr>
          <p:cNvSpPr txBox="1"/>
          <p:nvPr/>
        </p:nvSpPr>
        <p:spPr>
          <a:xfrm>
            <a:off x="693814" y="1841475"/>
            <a:ext cx="6093724" cy="3279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dirty="0"/>
              <a:t>3.5X-90X Large Zoom Power Microscope on Boom with 54-LED Ring Light</a:t>
            </a:r>
          </a:p>
          <a:p>
            <a:r>
              <a:rPr lang="en-IN" dirty="0"/>
              <a:t>45 degree Inclined Trinocular Head </a:t>
            </a:r>
          </a:p>
          <a:p>
            <a:r>
              <a:rPr lang="en-IN" dirty="0"/>
              <a:t>SUPER Widefield High-Eyepoint Eyepieces</a:t>
            </a:r>
          </a:p>
          <a:p>
            <a:r>
              <a:rPr lang="en-IN" dirty="0"/>
              <a:t>Adjustable Interpupillary Distance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2E3FE2-9FE4-7E37-F5B5-65E558520CB8}"/>
              </a:ext>
            </a:extLst>
          </p:cNvPr>
          <p:cNvSpPr/>
          <p:nvPr/>
        </p:nvSpPr>
        <p:spPr>
          <a:xfrm>
            <a:off x="7956644" y="1835355"/>
            <a:ext cx="3698544" cy="2227784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000" b="-5000"/>
            </a:stretch>
          </a:blipFill>
          <a:ln>
            <a:solidFill>
              <a:schemeClr val="tx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67814615"/>
      </p:ext>
    </p:extLst>
  </p:cSld>
  <p:clrMapOvr>
    <a:masterClrMapping/>
  </p:clrMapOvr>
  <p:transition spd="slow" advTm="5188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D71EE9B-5B59-78DB-6A16-FC63AA567A86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9F3332-2E75-619D-5885-BC9992FD0C24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4CFCF-64E5-04F7-F40A-D385B9912CF8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A4E3B8D-8FB3-9E81-5574-6E054CD26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C17F18-9964-C8FF-41B6-0E101A29E10B}"/>
              </a:ext>
            </a:extLst>
          </p:cNvPr>
          <p:cNvSpPr txBox="1"/>
          <p:nvPr/>
        </p:nvSpPr>
        <p:spPr>
          <a:xfrm>
            <a:off x="7546487" y="4570716"/>
            <a:ext cx="4245987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MANUAL INSERTION LINE DELHI, INDIA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CDDFA9-B4AE-3149-868A-4915EAA93C7E}"/>
              </a:ext>
            </a:extLst>
          </p:cNvPr>
          <p:cNvSpPr txBox="1">
            <a:spLocks/>
          </p:cNvSpPr>
          <p:nvPr/>
        </p:nvSpPr>
        <p:spPr>
          <a:xfrm>
            <a:off x="719665" y="445294"/>
            <a:ext cx="7236979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Infrastructure -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INSERTION Line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06928-9681-EE48-219D-0715F1FB61D9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7CAC1-15A9-1A50-3C04-6A9AD47FBC58}"/>
              </a:ext>
            </a:extLst>
          </p:cNvPr>
          <p:cNvSpPr txBox="1"/>
          <p:nvPr/>
        </p:nvSpPr>
        <p:spPr>
          <a:xfrm>
            <a:off x="693814" y="1841476"/>
            <a:ext cx="6093724" cy="1734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2200" b="0" i="0" u="none" dirty="0"/>
              <a:t>Insert 15-20 types of components @ a time</a:t>
            </a:r>
            <a:endParaRPr lang="en-IN" sz="2200" b="0" i="1" u="sng" dirty="0"/>
          </a:p>
          <a:p>
            <a:pPr marL="0" lvl="0"/>
            <a:r>
              <a:rPr lang="en-US" sz="2200" b="0" i="0" u="none" dirty="0"/>
              <a:t>PCB size: 50mmX50mm to 250mmX600mm</a:t>
            </a:r>
            <a:endParaRPr lang="en-IN" sz="2200" b="0" i="1" u="sng" dirty="0"/>
          </a:p>
          <a:p>
            <a:pPr marL="0" lvl="0"/>
            <a:r>
              <a:rPr lang="en-US" sz="2200" b="0" i="0" u="none" dirty="0"/>
              <a:t>ESD Safe assembly Line</a:t>
            </a:r>
            <a:endParaRPr lang="en-IN" sz="2200" b="0" i="0" u="none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A8334-F640-3F45-475F-881B5798E725}"/>
              </a:ext>
            </a:extLst>
          </p:cNvPr>
          <p:cNvSpPr/>
          <p:nvPr/>
        </p:nvSpPr>
        <p:spPr>
          <a:xfrm>
            <a:off x="7763628" y="2047027"/>
            <a:ext cx="3734558" cy="2369108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  <a:ln>
            <a:solidFill>
              <a:schemeClr val="tx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62566"/>
      </p:ext>
    </p:extLst>
  </p:cSld>
  <p:clrMapOvr>
    <a:masterClrMapping/>
  </p:clrMapOvr>
  <p:transition spd="slow" advTm="5188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" y="0"/>
            <a:ext cx="12205648" cy="6832242"/>
          </a:xfrm>
          <a:prstGeom prst="rect">
            <a:avLst/>
          </a:prstGeom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9666" y="445294"/>
            <a:ext cx="9144000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Certification &amp; Compliances </a:t>
            </a:r>
          </a:p>
        </p:txBody>
      </p:sp>
      <p:pic>
        <p:nvPicPr>
          <p:cNvPr id="2" name="Picture 2" descr="PCB quotation details | Printed circuit ...">
            <a:extLst>
              <a:ext uri="{FF2B5EF4-FFF2-40B4-BE49-F238E27FC236}">
                <a16:creationId xmlns:a16="http://schemas.microsoft.com/office/drawing/2014/main" id="{2B2709A2-4E0A-C6C4-BA5F-F7FE74131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72" y="1881825"/>
            <a:ext cx="2304532" cy="8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5CFB62-7B03-1283-B053-1369F9DC7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271" y="1952541"/>
            <a:ext cx="3187792" cy="97949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9D4B776-4979-2EF0-2DFF-CC205F6D4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558" y="1710373"/>
            <a:ext cx="1468108" cy="13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8E8320-7B6D-40B1-9A7E-34945FC6FA59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723" y="4108539"/>
            <a:ext cx="1667808" cy="1667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9349" y="4246935"/>
            <a:ext cx="2655714" cy="143669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631457" y="3740597"/>
            <a:ext cx="4423224" cy="445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Process for following Certification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341" y="4305280"/>
            <a:ext cx="1301772" cy="1301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2810" y="4271616"/>
            <a:ext cx="1343741" cy="13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43939"/>
      </p:ext>
    </p:extLst>
  </p:cSld>
  <p:clrMapOvr>
    <a:masterClrMapping/>
  </p:clrMapOvr>
  <p:transition spd="slow" advTm="5188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697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90282" y="372146"/>
            <a:ext cx="9144000" cy="729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SMT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48" y="5299253"/>
            <a:ext cx="2266571" cy="729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7DE8D3-FA48-B370-F599-6A6A325606AE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6297D6-0A72-A2D5-838D-28A5CC52F2D3}"/>
              </a:ext>
            </a:extLst>
          </p:cNvPr>
          <p:cNvSpPr/>
          <p:nvPr/>
        </p:nvSpPr>
        <p:spPr>
          <a:xfrm rot="10800000">
            <a:off x="838200" y="1179817"/>
            <a:ext cx="1114425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4E7924-4720-EB40-F461-478DB91C098B}"/>
              </a:ext>
            </a:extLst>
          </p:cNvPr>
          <p:cNvSpPr/>
          <p:nvPr/>
        </p:nvSpPr>
        <p:spPr>
          <a:xfrm>
            <a:off x="698756" y="1702504"/>
            <a:ext cx="7757749" cy="4445976"/>
          </a:xfrm>
          <a:custGeom>
            <a:avLst/>
            <a:gdLst>
              <a:gd name="connsiteX0" fmla="*/ 0 w 2606623"/>
              <a:gd name="connsiteY0" fmla="*/ 0 h 479954"/>
              <a:gd name="connsiteX1" fmla="*/ 2606623 w 2606623"/>
              <a:gd name="connsiteY1" fmla="*/ 0 h 479954"/>
              <a:gd name="connsiteX2" fmla="*/ 2606623 w 2606623"/>
              <a:gd name="connsiteY2" fmla="*/ 479954 h 479954"/>
              <a:gd name="connsiteX3" fmla="*/ 0 w 2606623"/>
              <a:gd name="connsiteY3" fmla="*/ 479954 h 479954"/>
              <a:gd name="connsiteX4" fmla="*/ 0 w 2606623"/>
              <a:gd name="connsiteY4" fmla="*/ 0 h 47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23" h="479954">
                <a:moveTo>
                  <a:pt x="0" y="0"/>
                </a:moveTo>
                <a:lnTo>
                  <a:pt x="2606623" y="0"/>
                </a:lnTo>
                <a:lnTo>
                  <a:pt x="2606623" y="479954"/>
                </a:lnTo>
                <a:lnTo>
                  <a:pt x="0" y="479954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Screen Printing with 3D Paste Inspection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State of the Art, High-Speed placement capabilities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Separate Processes for RoHS / REACH and Leaded Assembly 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Placement of BGA, µBGA, QFN, 01005 &amp; 0201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RoHS Complied Reflow Ovens, Multi-Zones Reflow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Machine Placement Capacity = </a:t>
            </a:r>
            <a:r>
              <a:rPr lang="en-IN" sz="2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120</a:t>
            </a:r>
            <a:r>
              <a:rPr lang="en-IN" sz="2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 </a:t>
            </a:r>
            <a:r>
              <a:rPr lang="en-IN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Chips/Hour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Placement Accuracy = </a:t>
            </a:r>
            <a:r>
              <a:rPr lang="en-IN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</a:t>
            </a:r>
            <a:r>
              <a:rPr lang="en-IN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Microns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E431B-7984-494F-4C6E-20D146CA8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72" y="1307018"/>
            <a:ext cx="4297272" cy="439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00224"/>
      </p:ext>
    </p:extLst>
  </p:cSld>
  <p:clrMapOvr>
    <a:masterClrMapping/>
  </p:clrMapOvr>
  <p:transition spd="slow" advTm="5188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697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90282" y="372146"/>
            <a:ext cx="9144000" cy="729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BGA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48" y="5299253"/>
            <a:ext cx="2266571" cy="729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7DE8D3-FA48-B370-F599-6A6A325606AE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6297D6-0A72-A2D5-838D-28A5CC52F2D3}"/>
              </a:ext>
            </a:extLst>
          </p:cNvPr>
          <p:cNvSpPr/>
          <p:nvPr/>
        </p:nvSpPr>
        <p:spPr>
          <a:xfrm rot="10800000">
            <a:off x="838200" y="1179817"/>
            <a:ext cx="1114425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54E8F3-7099-C30E-C0F1-631AB3289F0F}"/>
              </a:ext>
            </a:extLst>
          </p:cNvPr>
          <p:cNvSpPr/>
          <p:nvPr/>
        </p:nvSpPr>
        <p:spPr>
          <a:xfrm>
            <a:off x="698755" y="1824645"/>
            <a:ext cx="4966753" cy="3208709"/>
          </a:xfrm>
          <a:custGeom>
            <a:avLst/>
            <a:gdLst>
              <a:gd name="connsiteX0" fmla="*/ 0 w 2606623"/>
              <a:gd name="connsiteY0" fmla="*/ 0 h 479954"/>
              <a:gd name="connsiteX1" fmla="*/ 2606623 w 2606623"/>
              <a:gd name="connsiteY1" fmla="*/ 0 h 479954"/>
              <a:gd name="connsiteX2" fmla="*/ 2606623 w 2606623"/>
              <a:gd name="connsiteY2" fmla="*/ 479954 h 479954"/>
              <a:gd name="connsiteX3" fmla="*/ 0 w 2606623"/>
              <a:gd name="connsiteY3" fmla="*/ 479954 h 479954"/>
              <a:gd name="connsiteX4" fmla="*/ 0 w 2606623"/>
              <a:gd name="connsiteY4" fmla="*/ 0 h 47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23" h="479954">
                <a:moveTo>
                  <a:pt x="0" y="0"/>
                </a:moveTo>
                <a:lnTo>
                  <a:pt x="2606623" y="0"/>
                </a:lnTo>
                <a:lnTo>
                  <a:pt x="2606623" y="479954"/>
                </a:lnTo>
                <a:lnTo>
                  <a:pt x="0" y="479954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Micron Placement Accuracy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Expert BGA Reballing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Micro-BGA (High pin count)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BGA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Level Measurement via </a:t>
            </a:r>
            <a:r>
              <a:rPr lang="en-US" sz="2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X-Ray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Any size/package BGA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CEE2EB-CF87-2447-373F-38BABE856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09" y="1290254"/>
            <a:ext cx="4270619" cy="43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11160"/>
      </p:ext>
    </p:extLst>
  </p:cSld>
  <p:clrMapOvr>
    <a:masterClrMapping/>
  </p:clrMapOvr>
  <p:transition spd="slow" advTm="5188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6"/>
            <a:ext cx="12192000" cy="6865697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90282" y="372146"/>
            <a:ext cx="9144000" cy="729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THT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48" y="5299253"/>
            <a:ext cx="2266571" cy="729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7DE8D3-FA48-B370-F599-6A6A325606AE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6297D6-0A72-A2D5-838D-28A5CC52F2D3}"/>
              </a:ext>
            </a:extLst>
          </p:cNvPr>
          <p:cNvSpPr/>
          <p:nvPr/>
        </p:nvSpPr>
        <p:spPr>
          <a:xfrm rot="10800000">
            <a:off x="878348" y="1248057"/>
            <a:ext cx="761168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C78D33-3A00-8045-27E3-11A8BE75C9BA}"/>
              </a:ext>
            </a:extLst>
          </p:cNvPr>
          <p:cNvSpPr/>
          <p:nvPr/>
        </p:nvSpPr>
        <p:spPr>
          <a:xfrm>
            <a:off x="838198" y="2097474"/>
            <a:ext cx="7551657" cy="2205751"/>
          </a:xfrm>
          <a:custGeom>
            <a:avLst/>
            <a:gdLst>
              <a:gd name="connsiteX0" fmla="*/ 0 w 2606623"/>
              <a:gd name="connsiteY0" fmla="*/ 0 h 479954"/>
              <a:gd name="connsiteX1" fmla="*/ 2606623 w 2606623"/>
              <a:gd name="connsiteY1" fmla="*/ 0 h 479954"/>
              <a:gd name="connsiteX2" fmla="*/ 2606623 w 2606623"/>
              <a:gd name="connsiteY2" fmla="*/ 479954 h 479954"/>
              <a:gd name="connsiteX3" fmla="*/ 0 w 2606623"/>
              <a:gd name="connsiteY3" fmla="*/ 479954 h 479954"/>
              <a:gd name="connsiteX4" fmla="*/ 0 w 2606623"/>
              <a:gd name="connsiteY4" fmla="*/ 0 h 47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23" h="479954">
                <a:moveTo>
                  <a:pt x="0" y="0"/>
                </a:moveTo>
                <a:lnTo>
                  <a:pt x="2606623" y="0"/>
                </a:lnTo>
                <a:lnTo>
                  <a:pt x="2606623" y="479954"/>
                </a:lnTo>
                <a:lnTo>
                  <a:pt x="0" y="479954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Advanced Technology Wave Solder (RoHS, Non-RoHS)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Skilled Manual Soldering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Leaded / Lead-free Soldering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Manual Insertion 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1928D1-C888-01A7-CCDB-F01F2CD59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7" y="4718656"/>
            <a:ext cx="2373523" cy="729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C5FEED-43C5-B2B1-7B41-0D17B8E0A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699" y="1285843"/>
            <a:ext cx="4254249" cy="43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7079"/>
      </p:ext>
    </p:extLst>
  </p:cSld>
  <p:clrMapOvr>
    <a:masterClrMapping/>
  </p:clrMapOvr>
  <p:transition spd="slow" advTm="5188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9"/>
            <a:ext cx="12192000" cy="686569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48" y="5299253"/>
            <a:ext cx="2266571" cy="729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7DE8D3-FA48-B370-F599-6A6A325606AE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6297D6-0A72-A2D5-838D-28A5CC52F2D3}"/>
              </a:ext>
            </a:extLst>
          </p:cNvPr>
          <p:cNvSpPr/>
          <p:nvPr/>
        </p:nvSpPr>
        <p:spPr>
          <a:xfrm rot="10800000">
            <a:off x="812074" y="1179817"/>
            <a:ext cx="921013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86FACF-34F5-C3B7-25FA-CACA64A6B19E}"/>
              </a:ext>
            </a:extLst>
          </p:cNvPr>
          <p:cNvSpPr txBox="1">
            <a:spLocks/>
          </p:cNvSpPr>
          <p:nvPr/>
        </p:nvSpPr>
        <p:spPr>
          <a:xfrm>
            <a:off x="610805" y="451828"/>
            <a:ext cx="5121255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TESTING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530D81-4FE7-599F-2FFA-2DE3A8335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67" y="1309644"/>
            <a:ext cx="4254249" cy="4356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80DBCD-5460-F5E5-42A3-CCBC8806DB70}"/>
              </a:ext>
            </a:extLst>
          </p:cNvPr>
          <p:cNvSpPr txBox="1"/>
          <p:nvPr/>
        </p:nvSpPr>
        <p:spPr>
          <a:xfrm>
            <a:off x="812072" y="1841475"/>
            <a:ext cx="4372669" cy="2648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2200" b="0" i="0" u="none" dirty="0"/>
              <a:t>Full Produc</a:t>
            </a:r>
            <a:r>
              <a:rPr lang="en-US" dirty="0"/>
              <a:t>t Testing</a:t>
            </a:r>
          </a:p>
          <a:p>
            <a:pPr marL="0" lvl="0"/>
            <a:r>
              <a:rPr lang="en-US" sz="2200" b="0" i="0" u="none" dirty="0"/>
              <a:t>Functional Testing</a:t>
            </a:r>
          </a:p>
          <a:p>
            <a:pPr marL="0" lvl="0"/>
            <a:r>
              <a:rPr lang="en-US" dirty="0"/>
              <a:t>In-Circuit Testing (ICT)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pPr marL="0" lvl="0"/>
            <a:r>
              <a:rPr lang="en-US" sz="2200" b="0" i="0" u="none" dirty="0"/>
              <a:t>Flying Probe Testing</a:t>
            </a:r>
            <a:r>
              <a:rPr lang="en-US" sz="2200" b="0" i="0" u="none" dirty="0">
                <a:solidFill>
                  <a:srgbClr val="FF0000"/>
                </a:solidFill>
              </a:rPr>
              <a:t>*</a:t>
            </a:r>
          </a:p>
          <a:p>
            <a:pPr marL="0" lvl="0"/>
            <a:r>
              <a:rPr lang="en-US" dirty="0"/>
              <a:t>Customized Testing</a:t>
            </a:r>
          </a:p>
          <a:p>
            <a:pPr marL="0" lvl="0"/>
            <a:endParaRPr lang="en-US" sz="2200" b="0" i="0" u="none" dirty="0"/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</a:rPr>
              <a:t>		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sz="1600" i="1" dirty="0" smtClean="0">
                <a:solidFill>
                  <a:srgbClr val="FF0000"/>
                </a:solidFill>
              </a:rPr>
              <a:t>outsourced on </a:t>
            </a:r>
            <a:r>
              <a:rPr lang="en-US" sz="1600" i="1" dirty="0">
                <a:solidFill>
                  <a:srgbClr val="FF0000"/>
                </a:solidFill>
              </a:rPr>
              <a:t>demand</a:t>
            </a:r>
            <a:endParaRPr lang="en-IN" sz="1600" b="0" i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40138"/>
      </p:ext>
    </p:extLst>
  </p:cSld>
  <p:clrMapOvr>
    <a:masterClrMapping/>
  </p:clrMapOvr>
  <p:transition spd="slow" advTm="5188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D71EE9B-5B59-78DB-6A16-FC63AA567A86}"/>
              </a:ext>
            </a:extLst>
          </p:cNvPr>
          <p:cNvSpPr/>
          <p:nvPr/>
        </p:nvSpPr>
        <p:spPr>
          <a:xfrm flipH="1" flipV="1">
            <a:off x="5903859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9F3332-2E75-619D-5885-BC9992FD0C24}"/>
              </a:ext>
            </a:extLst>
          </p:cNvPr>
          <p:cNvSpPr/>
          <p:nvPr/>
        </p:nvSpPr>
        <p:spPr>
          <a:xfrm flipH="1" flipV="1">
            <a:off x="6221481" y="1602608"/>
            <a:ext cx="1132114" cy="3534032"/>
          </a:xfrm>
          <a:prstGeom prst="parallelogram">
            <a:avLst>
              <a:gd name="adj" fmla="val 76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FF874C-165A-03C5-9455-0D3EACEDCE80}"/>
              </a:ext>
            </a:extLst>
          </p:cNvPr>
          <p:cNvSpPr/>
          <p:nvPr/>
        </p:nvSpPr>
        <p:spPr>
          <a:xfrm>
            <a:off x="5223796" y="2361705"/>
            <a:ext cx="792480" cy="7924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974E9F-0D27-A7F3-1AAD-7AA4E988F4AD}"/>
              </a:ext>
            </a:extLst>
          </p:cNvPr>
          <p:cNvSpPr txBox="1"/>
          <p:nvPr/>
        </p:nvSpPr>
        <p:spPr>
          <a:xfrm>
            <a:off x="353489" y="5110679"/>
            <a:ext cx="41485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 / Job-work (1-2 Days)</a:t>
            </a:r>
          </a:p>
          <a:p>
            <a:pPr algn="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Data - BoM, Gerber data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</a:rPr>
              <a:t> </a:t>
            </a:r>
            <a:endParaRPr lang="en-IN" dirty="0">
              <a:solidFill>
                <a:schemeClr val="tx1">
                  <a:lumMod val="75000"/>
                  <a:lumOff val="25000"/>
                </a:schemeClr>
              </a:solidFill>
              <a:latin typeface="Tw Cen MT Condensed" panose="020B0606020104020203" pitchFamily="34" charset="0"/>
            </a:endParaRPr>
          </a:p>
          <a:p>
            <a:pPr algn="r"/>
            <a:r>
              <a:rPr lang="en-US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188BFB-A983-C5E8-657F-8F427DAA26A9}"/>
              </a:ext>
            </a:extLst>
          </p:cNvPr>
          <p:cNvSpPr/>
          <p:nvPr/>
        </p:nvSpPr>
        <p:spPr>
          <a:xfrm>
            <a:off x="5582905" y="1019595"/>
            <a:ext cx="792480" cy="792480"/>
          </a:xfrm>
          <a:prstGeom prst="ellipse">
            <a:avLst/>
          </a:prstGeom>
          <a:solidFill>
            <a:srgbClr val="009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886488-ED15-9B24-9C48-718252AC648B}"/>
              </a:ext>
            </a:extLst>
          </p:cNvPr>
          <p:cNvSpPr/>
          <p:nvPr/>
        </p:nvSpPr>
        <p:spPr>
          <a:xfrm>
            <a:off x="4898650" y="3703815"/>
            <a:ext cx="792480" cy="7924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ECB522-499D-8F32-083B-FF33770473CD}"/>
              </a:ext>
            </a:extLst>
          </p:cNvPr>
          <p:cNvSpPr/>
          <p:nvPr/>
        </p:nvSpPr>
        <p:spPr>
          <a:xfrm>
            <a:off x="4620767" y="5045926"/>
            <a:ext cx="792480" cy="792480"/>
          </a:xfrm>
          <a:prstGeom prst="ellipse">
            <a:avLst/>
          </a:prstGeom>
          <a:solidFill>
            <a:srgbClr val="4F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E8E5C-8FED-5BF4-7EBC-1EDC94D03578}"/>
              </a:ext>
            </a:extLst>
          </p:cNvPr>
          <p:cNvSpPr txBox="1"/>
          <p:nvPr/>
        </p:nvSpPr>
        <p:spPr>
          <a:xfrm>
            <a:off x="472479" y="3727651"/>
            <a:ext cx="423157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Turnkey </a:t>
            </a:r>
            <a:r>
              <a:rPr lang="en-U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(1-3 Days)</a:t>
            </a:r>
          </a:p>
          <a:p>
            <a:pPr algn="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Data - BoM, Gerber data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84024-C4AD-3FDF-6CA1-3199E6DC26B5}"/>
              </a:ext>
            </a:extLst>
          </p:cNvPr>
          <p:cNvSpPr txBox="1"/>
          <p:nvPr/>
        </p:nvSpPr>
        <p:spPr>
          <a:xfrm>
            <a:off x="616962" y="2283068"/>
            <a:ext cx="44663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Box-Build (3-5 Days)</a:t>
            </a:r>
          </a:p>
          <a:p>
            <a:r>
              <a:rPr lang="en-US" sz="1800" b="0" dirty="0"/>
              <a:t>Production Data - BoM, Gerber data</a:t>
            </a:r>
          </a:p>
          <a:p>
            <a:r>
              <a:rPr lang="en-US" sz="1800" b="0" dirty="0"/>
              <a:t>Testing Procedure, 3D data of box fixture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761ED-9817-8575-4542-330A285A9740}"/>
              </a:ext>
            </a:extLst>
          </p:cNvPr>
          <p:cNvSpPr txBox="1"/>
          <p:nvPr/>
        </p:nvSpPr>
        <p:spPr>
          <a:xfrm>
            <a:off x="890211" y="1100805"/>
            <a:ext cx="46108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NPI (3-7 Days)</a:t>
            </a:r>
          </a:p>
          <a:p>
            <a:pPr lvl="0"/>
            <a:r>
              <a:rPr lang="en-US" sz="1800" b="0" dirty="0"/>
              <a:t>Product Application &amp; Design Documents</a:t>
            </a:r>
            <a:endParaRPr lang="en-IN" sz="1800" b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4CFCF-64E5-04F7-F40A-D385B9912CF8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53165-58D6-2713-7ABC-482EF3F2B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86" y="3809661"/>
            <a:ext cx="587935" cy="589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B88F30-5048-0EC1-C202-B07ED35D3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53" y="5181128"/>
            <a:ext cx="522077" cy="522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420870-DA0C-FA50-ED0A-4FD00C7B3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00" y="1139600"/>
            <a:ext cx="405156" cy="579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D809FF-2E79-4F52-04C7-F62A63671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70" y="2486507"/>
            <a:ext cx="517595" cy="506698"/>
          </a:xfrm>
          <a:prstGeom prst="rect">
            <a:avLst/>
          </a:prstGeom>
        </p:spPr>
      </p:pic>
      <p:pic>
        <p:nvPicPr>
          <p:cNvPr id="3078" name="Picture 6" descr="QUOTE&quot; Web Button (free quotation calculate price online sales) Stock  Vector | Adobe Stock">
            <a:extLst>
              <a:ext uri="{FF2B5EF4-FFF2-40B4-BE49-F238E27FC236}">
                <a16:creationId xmlns:a16="http://schemas.microsoft.com/office/drawing/2014/main" id="{51ED04AD-7FC5-7836-CEA1-68ED76A6C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19" y="1977771"/>
            <a:ext cx="3270368" cy="32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A4E3B8D-8FB3-9E81-5574-6E054CD26C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5" y="308255"/>
            <a:ext cx="2681846" cy="34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90880"/>
      </p:ext>
    </p:extLst>
  </p:cSld>
  <p:clrMapOvr>
    <a:masterClrMapping/>
  </p:clrMapOvr>
  <p:transition spd="slow" advTm="518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B7BFC5-1133-70C5-DF91-559D3C9D134A}"/>
              </a:ext>
            </a:extLst>
          </p:cNvPr>
          <p:cNvGrpSpPr/>
          <p:nvPr/>
        </p:nvGrpSpPr>
        <p:grpSpPr>
          <a:xfrm>
            <a:off x="8131499" y="2281479"/>
            <a:ext cx="3279360" cy="3249594"/>
            <a:chOff x="1828801" y="1816925"/>
            <a:chExt cx="4013860" cy="4013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A6F92C-5BE3-30D8-F92F-AA12201367BE}"/>
                </a:ext>
              </a:extLst>
            </p:cNvPr>
            <p:cNvSpPr/>
            <p:nvPr/>
          </p:nvSpPr>
          <p:spPr>
            <a:xfrm>
              <a:off x="1828801" y="1816925"/>
              <a:ext cx="4013860" cy="4013860"/>
            </a:xfrm>
            <a:prstGeom prst="ellipse">
              <a:avLst/>
            </a:prstGeom>
            <a:noFill/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group of people around a table&#10;&#10;Description automatically generated">
              <a:extLst>
                <a:ext uri="{FF2B5EF4-FFF2-40B4-BE49-F238E27FC236}">
                  <a16:creationId xmlns:a16="http://schemas.microsoft.com/office/drawing/2014/main" id="{B2DE84CB-3B6A-4146-7F4C-B8D9BE16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0" t="1467" r="17580" b="1467"/>
            <a:stretch>
              <a:fillRect/>
            </a:stretch>
          </p:blipFill>
          <p:spPr>
            <a:xfrm>
              <a:off x="2092275" y="2080399"/>
              <a:ext cx="3486912" cy="3486912"/>
            </a:xfrm>
            <a:custGeom>
              <a:avLst/>
              <a:gdLst>
                <a:gd name="connsiteX0" fmla="*/ 1743456 w 3486912"/>
                <a:gd name="connsiteY0" fmla="*/ 0 h 3486912"/>
                <a:gd name="connsiteX1" fmla="*/ 3486912 w 3486912"/>
                <a:gd name="connsiteY1" fmla="*/ 1743456 h 3486912"/>
                <a:gd name="connsiteX2" fmla="*/ 1743456 w 3486912"/>
                <a:gd name="connsiteY2" fmla="*/ 3486912 h 3486912"/>
                <a:gd name="connsiteX3" fmla="*/ 0 w 3486912"/>
                <a:gd name="connsiteY3" fmla="*/ 1743456 h 3486912"/>
                <a:gd name="connsiteX4" fmla="*/ 1743456 w 3486912"/>
                <a:gd name="connsiteY4" fmla="*/ 0 h 34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6912" h="3486912">
                  <a:moveTo>
                    <a:pt x="1743456" y="0"/>
                  </a:moveTo>
                  <a:cubicBezTo>
                    <a:pt x="2706340" y="0"/>
                    <a:pt x="3486912" y="780572"/>
                    <a:pt x="3486912" y="1743456"/>
                  </a:cubicBezTo>
                  <a:cubicBezTo>
                    <a:pt x="3486912" y="2706340"/>
                    <a:pt x="2706340" y="3486912"/>
                    <a:pt x="1743456" y="3486912"/>
                  </a:cubicBezTo>
                  <a:cubicBezTo>
                    <a:pt x="780572" y="3486912"/>
                    <a:pt x="0" y="2706340"/>
                    <a:pt x="0" y="1743456"/>
                  </a:cubicBezTo>
                  <a:cubicBezTo>
                    <a:pt x="0" y="780572"/>
                    <a:pt x="780572" y="0"/>
                    <a:pt x="1743456" y="0"/>
                  </a:cubicBezTo>
                  <a:close/>
                </a:path>
              </a:pathLst>
            </a:custGeom>
            <a:solidFill>
              <a:srgbClr val="58C062"/>
            </a:solidFill>
            <a:ln>
              <a:noFill/>
            </a:ln>
          </p:spPr>
        </p:pic>
      </p:grp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9F3332-2E75-619D-5885-BC9992FD0C24}"/>
              </a:ext>
            </a:extLst>
          </p:cNvPr>
          <p:cNvSpPr/>
          <p:nvPr/>
        </p:nvSpPr>
        <p:spPr>
          <a:xfrm flipH="1" flipV="1">
            <a:off x="6370264" y="1333668"/>
            <a:ext cx="1319506" cy="4285834"/>
          </a:xfrm>
          <a:prstGeom prst="parallelogram">
            <a:avLst>
              <a:gd name="adj" fmla="val 763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D71EE9B-5B59-78DB-6A16-FC63AA567A86}"/>
              </a:ext>
            </a:extLst>
          </p:cNvPr>
          <p:cNvSpPr/>
          <p:nvPr/>
        </p:nvSpPr>
        <p:spPr>
          <a:xfrm flipH="1" flipV="1">
            <a:off x="6214145" y="0"/>
            <a:ext cx="2196935" cy="6858000"/>
          </a:xfrm>
          <a:prstGeom prst="parallelogram">
            <a:avLst>
              <a:gd name="adj" fmla="val 76351"/>
            </a:avLst>
          </a:prstGeom>
          <a:solidFill>
            <a:srgbClr val="009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294630-C13D-E3BF-9DE0-1813320AC558}"/>
              </a:ext>
            </a:extLst>
          </p:cNvPr>
          <p:cNvGrpSpPr/>
          <p:nvPr/>
        </p:nvGrpSpPr>
        <p:grpSpPr>
          <a:xfrm>
            <a:off x="4930178" y="4056436"/>
            <a:ext cx="1176231" cy="1108355"/>
            <a:chOff x="5023104" y="2523744"/>
            <a:chExt cx="792480" cy="79248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7FF874C-165A-03C5-9455-0D3EACEDCE80}"/>
                </a:ext>
              </a:extLst>
            </p:cNvPr>
            <p:cNvSpPr/>
            <p:nvPr/>
          </p:nvSpPr>
          <p:spPr>
            <a:xfrm>
              <a:off x="5023104" y="2523744"/>
              <a:ext cx="792480" cy="792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Mission - Free business and finance icons">
              <a:extLst>
                <a:ext uri="{FF2B5EF4-FFF2-40B4-BE49-F238E27FC236}">
                  <a16:creationId xmlns:a16="http://schemas.microsoft.com/office/drawing/2014/main" id="{11C4C593-A09A-0F05-B24B-132A8D286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884" y="2668524"/>
              <a:ext cx="502920" cy="502920"/>
            </a:xfrm>
            <a:prstGeom prst="rect">
              <a:avLst/>
            </a:prstGeom>
            <a:grpFill/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974E9F-0D27-A7F3-1AAD-7AA4E988F4AD}"/>
              </a:ext>
            </a:extLst>
          </p:cNvPr>
          <p:cNvSpPr txBox="1"/>
          <p:nvPr/>
        </p:nvSpPr>
        <p:spPr>
          <a:xfrm>
            <a:off x="682388" y="3653192"/>
            <a:ext cx="410954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  <a:p>
            <a:pPr algn="r"/>
            <a:r>
              <a:rPr lang="en-US" i="0" dirty="0">
                <a:solidFill>
                  <a:srgbClr val="4A4E56"/>
                </a:solidFill>
                <a:effectLst/>
                <a:highlight>
                  <a:srgbClr val="FFFFFF"/>
                </a:highlight>
                <a:latin typeface="Aptos Narrow" panose="020B0004020202020204" pitchFamily="34" charset="0"/>
                <a:cs typeface="Arial" panose="020B0604020202020204" pitchFamily="34" charset="0"/>
              </a:rPr>
              <a:t>to help customers through continuous improvements in quality systems &amp; manufacturing processes to deliver </a:t>
            </a:r>
            <a:r>
              <a:rPr lang="en-US" dirty="0">
                <a:solidFill>
                  <a:srgbClr val="4A4E56"/>
                </a:solidFill>
                <a:highlight>
                  <a:srgbClr val="FFFFFF"/>
                </a:highlight>
                <a:latin typeface="Aptos Narrow" panose="020B0004020202020204" pitchFamily="34" charset="0"/>
                <a:cs typeface="Arial" panose="020B0604020202020204" pitchFamily="34" charset="0"/>
              </a:rPr>
              <a:t>quality </a:t>
            </a:r>
            <a:r>
              <a:rPr lang="en-US" i="0" dirty="0">
                <a:solidFill>
                  <a:srgbClr val="4A4E56"/>
                </a:solidFill>
                <a:effectLst/>
                <a:highlight>
                  <a:srgbClr val="FFFFFF"/>
                </a:highlight>
                <a:latin typeface="Aptos Narrow" panose="020B0004020202020204" pitchFamily="34" charset="0"/>
                <a:cs typeface="Arial" panose="020B0604020202020204" pitchFamily="34" charset="0"/>
              </a:rPr>
              <a:t>products, solutions and </a:t>
            </a:r>
            <a:r>
              <a:rPr lang="en-US" dirty="0">
                <a:solidFill>
                  <a:srgbClr val="4A4E56"/>
                </a:solidFill>
                <a:highlight>
                  <a:srgbClr val="FFFFFF"/>
                </a:highlight>
                <a:latin typeface="Aptos Narrow" panose="020B0004020202020204" pitchFamily="34" charset="0"/>
                <a:cs typeface="Arial" panose="020B0604020202020204" pitchFamily="34" charset="0"/>
              </a:rPr>
              <a:t>services to help them to </a:t>
            </a:r>
            <a:r>
              <a:rPr lang="en-US" i="0" dirty="0">
                <a:solidFill>
                  <a:srgbClr val="4A4E56"/>
                </a:solidFill>
                <a:effectLst/>
                <a:highlight>
                  <a:srgbClr val="FFFFFF"/>
                </a:highlight>
                <a:latin typeface="Aptos Narrow" panose="020B0004020202020204" pitchFamily="34" charset="0"/>
                <a:cs typeface="Arial" panose="020B0604020202020204" pitchFamily="34" charset="0"/>
              </a:rPr>
              <a:t>achieve their goals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ptos Narrow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B568AE-2296-EED9-45EF-AEA7981114A2}"/>
              </a:ext>
            </a:extLst>
          </p:cNvPr>
          <p:cNvGrpSpPr/>
          <p:nvPr/>
        </p:nvGrpSpPr>
        <p:grpSpPr>
          <a:xfrm>
            <a:off x="5507884" y="1727302"/>
            <a:ext cx="1176231" cy="1108355"/>
            <a:chOff x="5376432" y="1925254"/>
            <a:chExt cx="1293854" cy="132893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C188BFB-A983-C5E8-657F-8F427DAA26A9}"/>
                </a:ext>
              </a:extLst>
            </p:cNvPr>
            <p:cNvSpPr/>
            <p:nvPr/>
          </p:nvSpPr>
          <p:spPr>
            <a:xfrm>
              <a:off x="5376432" y="1925254"/>
              <a:ext cx="1293854" cy="1328934"/>
            </a:xfrm>
            <a:prstGeom prst="ellipse">
              <a:avLst/>
            </a:prstGeom>
            <a:solidFill>
              <a:srgbClr val="009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 descr="Business Vision Icons - Free SVG &amp; PNG Business Vision Images - Noun Project">
              <a:extLst>
                <a:ext uri="{FF2B5EF4-FFF2-40B4-BE49-F238E27FC236}">
                  <a16:creationId xmlns:a16="http://schemas.microsoft.com/office/drawing/2014/main" id="{EBFA5B2D-A243-D8BF-DE4C-671C830B9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443" y="2098900"/>
              <a:ext cx="844149" cy="927698"/>
            </a:xfrm>
            <a:prstGeom prst="rect">
              <a:avLst/>
            </a:prstGeom>
            <a:solidFill>
              <a:srgbClr val="009CE0"/>
            </a:solidFill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EC1777-8CED-48AF-C473-45E6F592C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56" y="1318189"/>
            <a:ext cx="2681846" cy="3464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5E24B5-4DAD-67D1-88A6-8684C95997C3}"/>
              </a:ext>
            </a:extLst>
          </p:cNvPr>
          <p:cNvSpPr txBox="1"/>
          <p:nvPr/>
        </p:nvSpPr>
        <p:spPr>
          <a:xfrm>
            <a:off x="996401" y="1358149"/>
            <a:ext cx="436392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Vision </a:t>
            </a:r>
          </a:p>
          <a:p>
            <a:pPr algn="r"/>
            <a:r>
              <a:rPr lang="en-US" dirty="0">
                <a:solidFill>
                  <a:srgbClr val="4A4E56"/>
                </a:solidFill>
                <a:highlight>
                  <a:srgbClr val="FFFFFF"/>
                </a:highlight>
                <a:latin typeface="Aptos Narrow" panose="020B0004020202020204" pitchFamily="34" charset="0"/>
                <a:cs typeface="Arial" panose="020B0604020202020204" pitchFamily="34" charset="0"/>
              </a:rPr>
              <a:t>to become a global leader in electronics manufacturing, design and engineering by catering diverse customer requirements and to create world class integrated facility giving one stop shop experience to customers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B0C55C7-1D69-35ED-908D-807C48DA1DBC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C4DDD-2825-EB82-9D83-28C27E1888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84" y="1470910"/>
            <a:ext cx="225399" cy="244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E5E990-C2E9-A177-9215-F50F386245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70" y="3773317"/>
            <a:ext cx="225399" cy="2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99321"/>
      </p:ext>
    </p:extLst>
  </p:cSld>
  <p:clrMapOvr>
    <a:masterClrMapping/>
  </p:clrMapOvr>
  <p:transition spd="slow" advTm="5188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566"/>
          </a:xfrm>
          <a:prstGeom prst="rect">
            <a:avLst/>
          </a:prstGeom>
        </p:spPr>
      </p:pic>
      <p:sp>
        <p:nvSpPr>
          <p:cNvPr id="104" name="Title 1">
            <a:extLst>
              <a:ext uri="{FF2B5EF4-FFF2-40B4-BE49-F238E27FC236}">
                <a16:creationId xmlns:a16="http://schemas.microsoft.com/office/drawing/2014/main" id="{FB29ECA3-8865-AF55-AA67-BD1C4056A9AF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CC14B06B-7C54-C547-C3C5-D77FF3B8D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9" y="452759"/>
            <a:ext cx="1985987" cy="2565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AE060-238D-9C4D-1F31-B53708E1296F}"/>
              </a:ext>
            </a:extLst>
          </p:cNvPr>
          <p:cNvSpPr/>
          <p:nvPr/>
        </p:nvSpPr>
        <p:spPr>
          <a:xfrm flipH="1">
            <a:off x="4281145" y="0"/>
            <a:ext cx="241496" cy="6863454"/>
          </a:xfrm>
          <a:prstGeom prst="rect">
            <a:avLst/>
          </a:prstGeom>
          <a:solidFill>
            <a:srgbClr val="009CE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5A6B89-AAB1-3538-F9BB-EE5469ADF5D9}"/>
              </a:ext>
            </a:extLst>
          </p:cNvPr>
          <p:cNvSpPr/>
          <p:nvPr/>
        </p:nvSpPr>
        <p:spPr>
          <a:xfrm flipH="1">
            <a:off x="4522641" y="-5454"/>
            <a:ext cx="138893" cy="6863454"/>
          </a:xfrm>
          <a:prstGeom prst="rect">
            <a:avLst/>
          </a:prstGeom>
          <a:solidFill>
            <a:srgbClr val="009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00236-B909-2606-E6D8-653E2FEB7D55}"/>
              </a:ext>
            </a:extLst>
          </p:cNvPr>
          <p:cNvSpPr txBox="1"/>
          <p:nvPr/>
        </p:nvSpPr>
        <p:spPr>
          <a:xfrm>
            <a:off x="5181141" y="1125826"/>
            <a:ext cx="6545040" cy="46008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IN" sz="2400" b="1" dirty="0"/>
              <a:t>DfX </a:t>
            </a:r>
            <a:r>
              <a:rPr lang="en-IN" sz="2400" dirty="0"/>
              <a:t>Analysis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FC9AED-9BF3-52DD-A8B3-1B78A9EF732E}"/>
              </a:ext>
            </a:extLst>
          </p:cNvPr>
          <p:cNvSpPr/>
          <p:nvPr/>
        </p:nvSpPr>
        <p:spPr>
          <a:xfrm rot="10800000">
            <a:off x="5291410" y="1874505"/>
            <a:ext cx="571877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DCD2214-DD1F-68BB-103C-0671C715A760}"/>
              </a:ext>
            </a:extLst>
          </p:cNvPr>
          <p:cNvSpPr/>
          <p:nvPr/>
        </p:nvSpPr>
        <p:spPr>
          <a:xfrm>
            <a:off x="5181141" y="2109235"/>
            <a:ext cx="5519275" cy="3322574"/>
          </a:xfrm>
          <a:custGeom>
            <a:avLst/>
            <a:gdLst>
              <a:gd name="connsiteX0" fmla="*/ 0 w 2606623"/>
              <a:gd name="connsiteY0" fmla="*/ 0 h 479954"/>
              <a:gd name="connsiteX1" fmla="*/ 2606623 w 2606623"/>
              <a:gd name="connsiteY1" fmla="*/ 0 h 479954"/>
              <a:gd name="connsiteX2" fmla="*/ 2606623 w 2606623"/>
              <a:gd name="connsiteY2" fmla="*/ 479954 h 479954"/>
              <a:gd name="connsiteX3" fmla="*/ 0 w 2606623"/>
              <a:gd name="connsiteY3" fmla="*/ 479954 h 479954"/>
              <a:gd name="connsiteX4" fmla="*/ 0 w 2606623"/>
              <a:gd name="connsiteY4" fmla="*/ 0 h 47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23" h="479954">
                <a:moveTo>
                  <a:pt x="0" y="0"/>
                </a:moveTo>
                <a:lnTo>
                  <a:pt x="2606623" y="0"/>
                </a:lnTo>
                <a:lnTo>
                  <a:pt x="2606623" y="479954"/>
                </a:lnTo>
                <a:lnTo>
                  <a:pt x="0" y="479954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</a:pPr>
            <a:r>
              <a:rPr lang="en-IN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DFM/DFMA to Optimize: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Product &amp; Design Reliability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Mechanical Part consolidation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Manufacturability as per IPC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BOM Cost and Availability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EoL/Obsolescence Planning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</a:pPr>
            <a:endParaRPr lang="en-IN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086E69-7EA2-5AC6-7DE8-2D0451F60524}"/>
              </a:ext>
            </a:extLst>
          </p:cNvPr>
          <p:cNvSpPr/>
          <p:nvPr/>
        </p:nvSpPr>
        <p:spPr>
          <a:xfrm>
            <a:off x="2135" y="9638"/>
            <a:ext cx="4276875" cy="6860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E228BB-FB97-F014-C582-65C4ABA41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1" y="1264494"/>
            <a:ext cx="4155376" cy="41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22977"/>
      </p:ext>
    </p:extLst>
  </p:cSld>
  <p:clrMapOvr>
    <a:masterClrMapping/>
  </p:clrMapOvr>
  <p:transition spd="slow" advTm="5188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2025" y="3319101"/>
            <a:ext cx="9144000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1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413067" cy="68786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85701" y="1730994"/>
            <a:ext cx="3559672" cy="17083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</a:t>
            </a:r>
          </a:p>
          <a:p>
            <a:pPr algn="l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F03765-5030-DFD6-EF8B-3BF0E9762427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</p:spTree>
    <p:extLst>
      <p:ext uri="{BB962C8B-B14F-4D97-AF65-F5344CB8AC3E}">
        <p14:creationId xmlns:p14="http://schemas.microsoft.com/office/powerpoint/2010/main" val="2598314411"/>
      </p:ext>
    </p:extLst>
  </p:cSld>
  <p:clrMapOvr>
    <a:masterClrMapping/>
  </p:clrMapOvr>
  <p:transition spd="slow" advTm="5188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6"/>
            <a:ext cx="12192000" cy="68605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1C18AD-2EFC-1D7E-7D19-5E618559FB2C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834A4-2DFE-D874-7766-E887D103CFAB}"/>
              </a:ext>
            </a:extLst>
          </p:cNvPr>
          <p:cNvSpPr txBox="1"/>
          <p:nvPr/>
        </p:nvSpPr>
        <p:spPr>
          <a:xfrm>
            <a:off x="206779" y="1001502"/>
            <a:ext cx="7655175" cy="5679330"/>
          </a:xfrm>
          <a:prstGeom prst="rect">
            <a:avLst/>
          </a:prstGeom>
          <a:noFill/>
        </p:spPr>
        <p:txBody>
          <a:bodyPr wrap="square" lIns="92285" tIns="46142" rIns="92285" bIns="46142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Quick Turn PCB Fabrication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Component Kit Sourcing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Strategic AVL (Approved Vendor List) &amp; Parts Management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Quick Turn PCB Assembly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Plastic Parts Proto by SLS, SLA, FDM, CNC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3D Printing &amp; Metal Parts Fabrication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FMEA (Failure Mode Effect Analysis) and DFx Reports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Product Assembly &amp; Test Development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Analysis and Review Reports for </a:t>
            </a:r>
          </a:p>
          <a:p>
            <a:pPr>
              <a:lnSpc>
                <a:spcPct val="150000"/>
              </a:lnSpc>
            </a:pPr>
            <a:r>
              <a:rPr lang="en-IN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Design Refinement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DB92A8-465E-E119-A80A-A6FAEB06E8C9}"/>
              </a:ext>
            </a:extLst>
          </p:cNvPr>
          <p:cNvSpPr txBox="1">
            <a:spLocks/>
          </p:cNvSpPr>
          <p:nvPr/>
        </p:nvSpPr>
        <p:spPr>
          <a:xfrm>
            <a:off x="1064619" y="208831"/>
            <a:ext cx="4058574" cy="7261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98AC3-4AF7-1328-2E9C-4F24ACFBEC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9" y="345925"/>
            <a:ext cx="439240" cy="47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23389"/>
      </p:ext>
    </p:extLst>
  </p:cSld>
  <p:clrMapOvr>
    <a:masterClrMapping/>
  </p:clrMapOvr>
  <p:transition spd="slow" advTm="5188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697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67452" y="197521"/>
            <a:ext cx="9144000" cy="729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VALUE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48" y="5299253"/>
            <a:ext cx="2266571" cy="72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5" y="1307019"/>
            <a:ext cx="4254249" cy="43568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7DE8D3-FA48-B370-F599-6A6A325606AE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ED952-C9E5-80E0-2706-F674D0BB48C9}"/>
              </a:ext>
            </a:extLst>
          </p:cNvPr>
          <p:cNvSpPr txBox="1"/>
          <p:nvPr/>
        </p:nvSpPr>
        <p:spPr>
          <a:xfrm>
            <a:off x="641075" y="1322164"/>
            <a:ext cx="6937366" cy="47063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dirty="0"/>
              <a:t>  BoM Analysis &amp; BoM Cost Reduction</a:t>
            </a:r>
          </a:p>
          <a:p>
            <a:r>
              <a:rPr lang="en-IN" dirty="0"/>
              <a:t>  Cost Optimization through Alternate Vendor, </a:t>
            </a:r>
          </a:p>
          <a:p>
            <a:r>
              <a:rPr lang="en-IN" dirty="0"/>
              <a:t>  Component / Material Selection and Sourcing</a:t>
            </a:r>
          </a:p>
          <a:p>
            <a:r>
              <a:rPr lang="en-IN" dirty="0"/>
              <a:t>  Metal Enclosure to Plastic Conversion </a:t>
            </a:r>
          </a:p>
          <a:p>
            <a:r>
              <a:rPr lang="en-IN" dirty="0"/>
              <a:t>  Through Hole to SMT PCB Conversion</a:t>
            </a:r>
          </a:p>
          <a:p>
            <a:r>
              <a:rPr lang="en-IN" dirty="0"/>
              <a:t>  Alternate Design / Design Modifications</a:t>
            </a:r>
          </a:p>
          <a:p>
            <a:r>
              <a:rPr lang="en-IN" dirty="0"/>
              <a:t>  Component Obsolescence Resolution</a:t>
            </a:r>
          </a:p>
          <a:p>
            <a:r>
              <a:rPr lang="en-IN" dirty="0"/>
              <a:t>  Complete Product Revamping </a:t>
            </a:r>
          </a:p>
          <a:p>
            <a:r>
              <a:rPr lang="en-IN" dirty="0"/>
              <a:t>  Enhance Product Features, Performance &amp; Quality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6297D6-0A72-A2D5-838D-28A5CC52F2D3}"/>
              </a:ext>
            </a:extLst>
          </p:cNvPr>
          <p:cNvSpPr/>
          <p:nvPr/>
        </p:nvSpPr>
        <p:spPr>
          <a:xfrm rot="10800000">
            <a:off x="625383" y="1109497"/>
            <a:ext cx="1114425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3469"/>
      </p:ext>
    </p:extLst>
  </p:cSld>
  <p:clrMapOvr>
    <a:masterClrMapping/>
  </p:clrMapOvr>
  <p:transition spd="slow" advTm="5188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69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5709" y="398703"/>
            <a:ext cx="6474774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SUPPLY CHAIN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D7851-068A-6362-830A-61696D9C290A}"/>
              </a:ext>
            </a:extLst>
          </p:cNvPr>
          <p:cNvSpPr txBox="1"/>
          <p:nvPr/>
        </p:nvSpPr>
        <p:spPr>
          <a:xfrm>
            <a:off x="1058789" y="1613944"/>
            <a:ext cx="10586363" cy="4262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dirty="0"/>
              <a:t>  Production, Raw Materials Planning, Forecasting &amp; Ordering</a:t>
            </a:r>
          </a:p>
          <a:p>
            <a:r>
              <a:rPr lang="en-IN" dirty="0"/>
              <a:t>  Delivery Acknowledgment, Planning and Traceability</a:t>
            </a:r>
          </a:p>
          <a:p>
            <a:r>
              <a:rPr lang="en-IN" dirty="0"/>
              <a:t>  Lead Time Reduction through Vendor Process Analysis</a:t>
            </a:r>
          </a:p>
          <a:p>
            <a:r>
              <a:rPr lang="en-IN" dirty="0"/>
              <a:t>  Vendor Development &amp; Vendor Managed Inventory</a:t>
            </a:r>
          </a:p>
          <a:p>
            <a:r>
              <a:rPr lang="en-IN" dirty="0"/>
              <a:t>  Quality Improvement through Process Refinement</a:t>
            </a:r>
          </a:p>
          <a:p>
            <a:r>
              <a:rPr lang="en-IN" dirty="0"/>
              <a:t>  Cost Reduction through Negotiation, Alternate Part and Shipment Consolidation</a:t>
            </a:r>
          </a:p>
          <a:p>
            <a:r>
              <a:rPr lang="en-IN" dirty="0"/>
              <a:t>  Supply Chain Risk Analysis</a:t>
            </a:r>
          </a:p>
          <a:p>
            <a:r>
              <a:rPr lang="en-IN" dirty="0"/>
              <a:t>  Small Batch Procurement and Production for Prototypes and Pilot Run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FB35CE-28CD-9C54-AAFF-6B052E00D7B8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</p:spTree>
    <p:extLst>
      <p:ext uri="{BB962C8B-B14F-4D97-AF65-F5344CB8AC3E}">
        <p14:creationId xmlns:p14="http://schemas.microsoft.com/office/powerpoint/2010/main" val="2185200352"/>
      </p:ext>
    </p:extLst>
  </p:cSld>
  <p:clrMapOvr>
    <a:masterClrMapping/>
  </p:clrMapOvr>
  <p:transition spd="slow" advTm="5188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56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819960" y="2107745"/>
            <a:ext cx="9144000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27536" y="3414143"/>
            <a:ext cx="4745693" cy="14242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Allnyx Technologies LLP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Info@allnyx.com | www.allnyx.com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:- +91 63570 10210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1666" y="2770565"/>
            <a:ext cx="1114425" cy="4571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45" y="1978034"/>
            <a:ext cx="439240" cy="47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16490"/>
      </p:ext>
    </p:extLst>
  </p:cSld>
  <p:clrMapOvr>
    <a:masterClrMapping/>
  </p:clrMapOvr>
  <p:transition spd="slow" advTm="5188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38200" y="3213894"/>
            <a:ext cx="9144000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Title 1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27"/>
            <a:ext cx="12192000" cy="68605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78157" y="261687"/>
            <a:ext cx="4914652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B5F823-1C81-C145-D3D8-9330AA180E10}"/>
              </a:ext>
            </a:extLst>
          </p:cNvPr>
          <p:cNvSpPr/>
          <p:nvPr/>
        </p:nvSpPr>
        <p:spPr>
          <a:xfrm rot="10800000">
            <a:off x="1013012" y="947975"/>
            <a:ext cx="1114425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ABF550-8633-F262-EE63-070B20579312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FD22AAC-6CC5-E621-2FEA-7E713EA8DC17}"/>
              </a:ext>
            </a:extLst>
          </p:cNvPr>
          <p:cNvSpPr txBox="1">
            <a:spLocks/>
          </p:cNvSpPr>
          <p:nvPr/>
        </p:nvSpPr>
        <p:spPr>
          <a:xfrm>
            <a:off x="878157" y="1216684"/>
            <a:ext cx="9652516" cy="3994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dirty="0"/>
              <a:t>Lakshya Group of Company</a:t>
            </a:r>
          </a:p>
          <a:p>
            <a:r>
              <a:rPr lang="en-IN" dirty="0"/>
              <a:t>Founded in 2015 at Dabhasa, Vadodara (Guj) India</a:t>
            </a:r>
          </a:p>
          <a:p>
            <a:r>
              <a:rPr lang="en-IN" dirty="0"/>
              <a:t>EMS Revenue Segment : 50% Job-work + 50% Turnkey  </a:t>
            </a:r>
          </a:p>
          <a:p>
            <a:r>
              <a:rPr lang="en-IN" dirty="0"/>
              <a:t>Team size : 40 </a:t>
            </a:r>
            <a:endParaRPr lang="en-IN" dirty="0" smtClean="0"/>
          </a:p>
          <a:p>
            <a:r>
              <a:rPr lang="en-IN" dirty="0" smtClean="0"/>
              <a:t>No</a:t>
            </a:r>
            <a:r>
              <a:rPr lang="en-IN" dirty="0"/>
              <a:t>. of SMT Line : 01 </a:t>
            </a:r>
            <a:r>
              <a:rPr lang="en-IN" sz="1800" dirty="0">
                <a:solidFill>
                  <a:srgbClr val="0092D1"/>
                </a:solidFill>
              </a:rPr>
              <a:t>(adding 02</a:t>
            </a:r>
            <a:r>
              <a:rPr lang="en-IN" sz="1800" baseline="30000" dirty="0">
                <a:solidFill>
                  <a:srgbClr val="0092D1"/>
                </a:solidFill>
              </a:rPr>
              <a:t>nd</a:t>
            </a:r>
            <a:r>
              <a:rPr lang="en-IN" sz="1800" dirty="0">
                <a:solidFill>
                  <a:srgbClr val="0092D1"/>
                </a:solidFill>
              </a:rPr>
              <a:t> Line by </a:t>
            </a:r>
            <a:r>
              <a:rPr lang="en-IN" sz="1800" dirty="0" smtClean="0">
                <a:solidFill>
                  <a:srgbClr val="0092D1"/>
                </a:solidFill>
              </a:rPr>
              <a:t>June 27’)</a:t>
            </a:r>
            <a:endParaRPr lang="en-IN" sz="1800" dirty="0">
              <a:solidFill>
                <a:srgbClr val="0092D1"/>
              </a:solidFill>
            </a:endParaRPr>
          </a:p>
          <a:p>
            <a:r>
              <a:rPr lang="en-IN" dirty="0"/>
              <a:t>No. of THT Line : </a:t>
            </a:r>
            <a:r>
              <a:rPr lang="en-IN" dirty="0" smtClean="0"/>
              <a:t>02</a:t>
            </a:r>
            <a:endParaRPr lang="en-IN" sz="1800" dirty="0">
              <a:solidFill>
                <a:srgbClr val="0092D1"/>
              </a:solidFill>
            </a:endParaRPr>
          </a:p>
          <a:p>
            <a:pPr marL="0" indent="0">
              <a:buNone/>
            </a:pPr>
            <a:endParaRPr lang="en-IN" sz="1800" dirty="0">
              <a:solidFill>
                <a:srgbClr val="0092D1"/>
              </a:solidFill>
            </a:endParaRPr>
          </a:p>
          <a:p>
            <a:endParaRPr lang="en-IN" dirty="0"/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55904-8D6D-D360-AD01-72401C54F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9" b="17473"/>
          <a:stretch>
            <a:fillRect/>
          </a:stretch>
        </p:blipFill>
        <p:spPr>
          <a:xfrm>
            <a:off x="657045" y="4392370"/>
            <a:ext cx="10877909" cy="182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0587"/>
      </p:ext>
    </p:extLst>
  </p:cSld>
  <p:clrMapOvr>
    <a:masterClrMapping/>
  </p:clrMapOvr>
  <p:transition spd="slow" advTm="5188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6"/>
            <a:ext cx="12192000" cy="6860566"/>
          </a:xfrm>
          <a:prstGeom prst="rect">
            <a:avLst/>
          </a:prstGeom>
        </p:spPr>
      </p:pic>
      <p:sp>
        <p:nvSpPr>
          <p:cNvPr id="104" name="Title 1">
            <a:extLst>
              <a:ext uri="{FF2B5EF4-FFF2-40B4-BE49-F238E27FC236}">
                <a16:creationId xmlns:a16="http://schemas.microsoft.com/office/drawing/2014/main" id="{FB29ECA3-8865-AF55-AA67-BD1C4056A9AF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12B09-3E25-BC20-01F0-91A33F9AE382}"/>
              </a:ext>
            </a:extLst>
          </p:cNvPr>
          <p:cNvSpPr txBox="1"/>
          <p:nvPr/>
        </p:nvSpPr>
        <p:spPr>
          <a:xfrm>
            <a:off x="3062265" y="2260755"/>
            <a:ext cx="2698043" cy="1508105"/>
          </a:xfrm>
          <a:prstGeom prst="rect">
            <a:avLst/>
          </a:prstGeom>
          <a:gradFill flip="none" rotWithShape="1">
            <a:gsLst>
              <a:gs pos="39000">
                <a:schemeClr val="tx1"/>
              </a:gs>
              <a:gs pos="83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250</a:t>
            </a:r>
            <a:r>
              <a:rPr lang="en-US" baseline="30000" dirty="0"/>
              <a:t>+</a:t>
            </a:r>
          </a:p>
          <a:p>
            <a:r>
              <a:rPr lang="en-US" sz="2800" b="0" dirty="0">
                <a:effectLst/>
              </a:rPr>
              <a:t>Satisfied</a:t>
            </a:r>
          </a:p>
          <a:p>
            <a:r>
              <a:rPr lang="en-US" sz="2800" b="0" dirty="0">
                <a:effectLst/>
              </a:rPr>
              <a:t>Clients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19FE8-6BF3-1AAF-17A0-76B15E309DE1}"/>
              </a:ext>
            </a:extLst>
          </p:cNvPr>
          <p:cNvSpPr txBox="1"/>
          <p:nvPr/>
        </p:nvSpPr>
        <p:spPr>
          <a:xfrm>
            <a:off x="5942419" y="2280166"/>
            <a:ext cx="2731286" cy="1508105"/>
          </a:xfrm>
          <a:prstGeom prst="rect">
            <a:avLst/>
          </a:prstGeom>
          <a:gradFill flip="none" rotWithShape="1">
            <a:gsLst>
              <a:gs pos="39000">
                <a:schemeClr val="tx1"/>
              </a:gs>
              <a:gs pos="83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 to 7</a:t>
            </a:r>
          </a:p>
          <a:p>
            <a:r>
              <a:rPr lang="en-US" sz="2800" b="0" dirty="0">
                <a:effectLst/>
              </a:rPr>
              <a:t>Days</a:t>
            </a:r>
          </a:p>
          <a:p>
            <a:r>
              <a:rPr lang="en-US" sz="2800" b="0" dirty="0">
                <a:effectLst/>
              </a:rPr>
              <a:t>Quote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EE4BB-2F23-CD48-FFB4-AA06311B9E59}"/>
              </a:ext>
            </a:extLst>
          </p:cNvPr>
          <p:cNvSpPr txBox="1"/>
          <p:nvPr/>
        </p:nvSpPr>
        <p:spPr>
          <a:xfrm>
            <a:off x="8855816" y="2280166"/>
            <a:ext cx="3012185" cy="1508105"/>
          </a:xfrm>
          <a:prstGeom prst="rect">
            <a:avLst/>
          </a:prstGeom>
          <a:gradFill flip="none" rotWithShape="1">
            <a:gsLst>
              <a:gs pos="39000">
                <a:schemeClr val="tx1"/>
              </a:gs>
              <a:gs pos="83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 to 7</a:t>
            </a:r>
          </a:p>
          <a:p>
            <a:r>
              <a:rPr lang="en-US" sz="2800" b="0" dirty="0">
                <a:effectLst/>
              </a:rPr>
              <a:t>Days </a:t>
            </a:r>
          </a:p>
          <a:p>
            <a:r>
              <a:rPr lang="en-US" sz="2800" b="0" dirty="0">
                <a:effectLst/>
              </a:rPr>
              <a:t>Prototype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DEB21-AF61-47B8-55D7-BD43A3CA9866}"/>
              </a:ext>
            </a:extLst>
          </p:cNvPr>
          <p:cNvSpPr txBox="1"/>
          <p:nvPr/>
        </p:nvSpPr>
        <p:spPr>
          <a:xfrm>
            <a:off x="182111" y="2280165"/>
            <a:ext cx="2698043" cy="1508106"/>
          </a:xfrm>
          <a:prstGeom prst="rect">
            <a:avLst/>
          </a:prstGeom>
          <a:gradFill flip="none" rotWithShape="1">
            <a:gsLst>
              <a:gs pos="39000">
                <a:schemeClr val="tx1"/>
              </a:gs>
              <a:gs pos="83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4000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EMS/CEM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71D01AF-FE11-EBEF-EE72-166E3B24C1B5}"/>
              </a:ext>
            </a:extLst>
          </p:cNvPr>
          <p:cNvSpPr txBox="1">
            <a:spLocks/>
          </p:cNvSpPr>
          <p:nvPr/>
        </p:nvSpPr>
        <p:spPr>
          <a:xfrm>
            <a:off x="1086146" y="327841"/>
            <a:ext cx="4914652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7168BF-1F08-C72F-DE28-1136638F0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2" y="299272"/>
            <a:ext cx="439240" cy="475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90AB48-CC70-31C7-691E-AD097821B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9" y="452759"/>
            <a:ext cx="1985987" cy="2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19872"/>
      </p:ext>
    </p:extLst>
  </p:cSld>
  <p:clrMapOvr>
    <a:masterClrMapping/>
  </p:clrMapOvr>
  <p:transition spd="slow" advTm="5188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566"/>
          </a:xfrm>
          <a:prstGeom prst="rect">
            <a:avLst/>
          </a:prstGeom>
        </p:spPr>
      </p:pic>
      <p:sp>
        <p:nvSpPr>
          <p:cNvPr id="104" name="Title 1">
            <a:extLst>
              <a:ext uri="{FF2B5EF4-FFF2-40B4-BE49-F238E27FC236}">
                <a16:creationId xmlns:a16="http://schemas.microsoft.com/office/drawing/2014/main" id="{FB29ECA3-8865-AF55-AA67-BD1C4056A9AF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1B07C5-4C15-09DE-EB0E-ACA3ED7CC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9" y="452759"/>
            <a:ext cx="1985987" cy="25657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71D01AF-FE11-EBEF-EE72-166E3B24C1B5}"/>
              </a:ext>
            </a:extLst>
          </p:cNvPr>
          <p:cNvSpPr txBox="1">
            <a:spLocks/>
          </p:cNvSpPr>
          <p:nvPr/>
        </p:nvSpPr>
        <p:spPr>
          <a:xfrm>
            <a:off x="1086145" y="327841"/>
            <a:ext cx="5314655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CAPACITY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7168BF-1F08-C72F-DE28-1136638F0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2" y="299272"/>
            <a:ext cx="439240" cy="475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03154A-F64A-87A5-6157-7CF46FCCC2D3}"/>
              </a:ext>
            </a:extLst>
          </p:cNvPr>
          <p:cNvSpPr txBox="1"/>
          <p:nvPr/>
        </p:nvSpPr>
        <p:spPr>
          <a:xfrm>
            <a:off x="5788341" y="247883"/>
            <a:ext cx="1270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per shift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B5DC73-9133-0B6E-3F72-836E2955C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2404"/>
            <a:ext cx="12192000" cy="424308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C3FDDC-3B76-0F9C-EA03-7750E472469E}"/>
              </a:ext>
            </a:extLst>
          </p:cNvPr>
          <p:cNvSpPr/>
          <p:nvPr/>
        </p:nvSpPr>
        <p:spPr>
          <a:xfrm>
            <a:off x="1583708" y="4390072"/>
            <a:ext cx="2327612" cy="1981728"/>
          </a:xfrm>
          <a:prstGeom prst="roundRect">
            <a:avLst/>
          </a:prstGeom>
          <a:gradFill flip="none" rotWithShape="1">
            <a:gsLst>
              <a:gs pos="39000">
                <a:schemeClr val="tx1"/>
              </a:gs>
              <a:gs pos="83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AF9F8F-68A8-FC40-48D0-EA75B532C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88" y="5695718"/>
            <a:ext cx="439240" cy="475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2EB994-CDAD-9FF9-A5A6-966E5AC98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84" y="5707184"/>
            <a:ext cx="439240" cy="4758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CBF2DF-5921-534F-4708-B8860D1D5CF2}"/>
              </a:ext>
            </a:extLst>
          </p:cNvPr>
          <p:cNvSpPr txBox="1"/>
          <p:nvPr/>
        </p:nvSpPr>
        <p:spPr>
          <a:xfrm>
            <a:off x="1896786" y="4598147"/>
            <a:ext cx="17014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3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Boards*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day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29F9BD-A14F-7A97-832D-1E38986DD12B}"/>
              </a:ext>
            </a:extLst>
          </p:cNvPr>
          <p:cNvSpPr/>
          <p:nvPr/>
        </p:nvSpPr>
        <p:spPr>
          <a:xfrm>
            <a:off x="4952198" y="4390072"/>
            <a:ext cx="2327612" cy="1981728"/>
          </a:xfrm>
          <a:prstGeom prst="roundRect">
            <a:avLst/>
          </a:prstGeom>
          <a:gradFill flip="none" rotWithShape="1">
            <a:gsLst>
              <a:gs pos="39000">
                <a:schemeClr val="tx1"/>
              </a:gs>
              <a:gs pos="83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9933F5-0802-F29F-DA09-63CCBF0040B0}"/>
              </a:ext>
            </a:extLst>
          </p:cNvPr>
          <p:cNvSpPr/>
          <p:nvPr/>
        </p:nvSpPr>
        <p:spPr>
          <a:xfrm>
            <a:off x="8204199" y="4390072"/>
            <a:ext cx="2327612" cy="1981728"/>
          </a:xfrm>
          <a:prstGeom prst="roundRect">
            <a:avLst/>
          </a:prstGeom>
          <a:gradFill flip="none" rotWithShape="1">
            <a:gsLst>
              <a:gs pos="39000">
                <a:schemeClr val="tx1"/>
              </a:gs>
              <a:gs pos="83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0DFE00-AC09-0473-9063-DE4A13D695E1}"/>
              </a:ext>
            </a:extLst>
          </p:cNvPr>
          <p:cNvSpPr txBox="1"/>
          <p:nvPr/>
        </p:nvSpPr>
        <p:spPr>
          <a:xfrm>
            <a:off x="8588611" y="4611795"/>
            <a:ext cx="156324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Boards*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year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59304F-3EC0-83BE-330F-4EA15F0E4C29}"/>
              </a:ext>
            </a:extLst>
          </p:cNvPr>
          <p:cNvSpPr txBox="1"/>
          <p:nvPr/>
        </p:nvSpPr>
        <p:spPr>
          <a:xfrm>
            <a:off x="5285160" y="4598147"/>
            <a:ext cx="180530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60K</a:t>
            </a:r>
            <a:r>
              <a:rPr lang="en-US" sz="3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Boards*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month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8282"/>
      </p:ext>
    </p:extLst>
  </p:cSld>
  <p:clrMapOvr>
    <a:masterClrMapping/>
  </p:clrMapOvr>
  <p:transition spd="slow" advTm="518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12773"/>
            <a:ext cx="12192000" cy="68605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807418" y="3352686"/>
            <a:ext cx="4956189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E1C0C9-F38E-91DA-0E62-733A6F1B8759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0AF1B17-B043-A236-34BA-FFE40552F662}"/>
              </a:ext>
            </a:extLst>
          </p:cNvPr>
          <p:cNvSpPr/>
          <p:nvPr/>
        </p:nvSpPr>
        <p:spPr>
          <a:xfrm>
            <a:off x="5838758" y="2006476"/>
            <a:ext cx="1185663" cy="770236"/>
          </a:xfrm>
          <a:custGeom>
            <a:avLst/>
            <a:gdLst>
              <a:gd name="connsiteX0" fmla="*/ 0 w 1185663"/>
              <a:gd name="connsiteY0" fmla="*/ 0 h 770236"/>
              <a:gd name="connsiteX1" fmla="*/ 107671 w 1185663"/>
              <a:gd name="connsiteY1" fmla="*/ 5437 h 770236"/>
              <a:gd name="connsiteX2" fmla="*/ 1154154 w 1185663"/>
              <a:gd name="connsiteY2" fmla="*/ 632671 h 770236"/>
              <a:gd name="connsiteX3" fmla="*/ 1185663 w 1185663"/>
              <a:gd name="connsiteY3" fmla="*/ 684536 h 770236"/>
              <a:gd name="connsiteX4" fmla="*/ 1037226 w 1185663"/>
              <a:gd name="connsiteY4" fmla="*/ 770236 h 770236"/>
              <a:gd name="connsiteX5" fmla="*/ 1011917 w 1185663"/>
              <a:gd name="connsiteY5" fmla="*/ 728576 h 770236"/>
              <a:gd name="connsiteX6" fmla="*/ 90133 w 1185663"/>
              <a:gd name="connsiteY6" fmla="*/ 176083 h 770236"/>
              <a:gd name="connsiteX7" fmla="*/ 0 w 1185663"/>
              <a:gd name="connsiteY7" fmla="*/ 171532 h 770236"/>
              <a:gd name="connsiteX8" fmla="*/ 0 w 1185663"/>
              <a:gd name="connsiteY8" fmla="*/ 0 h 77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63" h="770236">
                <a:moveTo>
                  <a:pt x="0" y="0"/>
                </a:moveTo>
                <a:lnTo>
                  <a:pt x="107671" y="5437"/>
                </a:lnTo>
                <a:cubicBezTo>
                  <a:pt x="543201" y="49668"/>
                  <a:pt x="921333" y="288051"/>
                  <a:pt x="1154154" y="632671"/>
                </a:cubicBezTo>
                <a:lnTo>
                  <a:pt x="1185663" y="684536"/>
                </a:lnTo>
                <a:lnTo>
                  <a:pt x="1037226" y="770236"/>
                </a:lnTo>
                <a:lnTo>
                  <a:pt x="1011917" y="728576"/>
                </a:lnTo>
                <a:cubicBezTo>
                  <a:pt x="806839" y="425021"/>
                  <a:pt x="473765" y="215043"/>
                  <a:pt x="90133" y="176083"/>
                </a:cubicBezTo>
                <a:lnTo>
                  <a:pt x="0" y="171532"/>
                </a:lnTo>
                <a:lnTo>
                  <a:pt x="0" y="0"/>
                </a:lnTo>
                <a:close/>
              </a:path>
            </a:pathLst>
          </a:custGeom>
          <a:solidFill>
            <a:srgbClr val="4F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A4DF12BB-16A7-4C6A-E083-02CEB6725860}"/>
              </a:ext>
            </a:extLst>
          </p:cNvPr>
          <p:cNvSpPr/>
          <p:nvPr/>
        </p:nvSpPr>
        <p:spPr>
          <a:xfrm>
            <a:off x="4574074" y="2006477"/>
            <a:ext cx="1185662" cy="770237"/>
          </a:xfrm>
          <a:custGeom>
            <a:avLst/>
            <a:gdLst>
              <a:gd name="connsiteX0" fmla="*/ 1185662 w 1185662"/>
              <a:gd name="connsiteY0" fmla="*/ 0 h 770237"/>
              <a:gd name="connsiteX1" fmla="*/ 1185662 w 1185662"/>
              <a:gd name="connsiteY1" fmla="*/ 171532 h 770237"/>
              <a:gd name="connsiteX2" fmla="*/ 1095531 w 1185662"/>
              <a:gd name="connsiteY2" fmla="*/ 176083 h 770237"/>
              <a:gd name="connsiteX3" fmla="*/ 173747 w 1185662"/>
              <a:gd name="connsiteY3" fmla="*/ 728576 h 770237"/>
              <a:gd name="connsiteX4" fmla="*/ 148437 w 1185662"/>
              <a:gd name="connsiteY4" fmla="*/ 770237 h 770237"/>
              <a:gd name="connsiteX5" fmla="*/ 0 w 1185662"/>
              <a:gd name="connsiteY5" fmla="*/ 684537 h 770237"/>
              <a:gd name="connsiteX6" fmla="*/ 31510 w 1185662"/>
              <a:gd name="connsiteY6" fmla="*/ 632671 h 770237"/>
              <a:gd name="connsiteX7" fmla="*/ 1077993 w 1185662"/>
              <a:gd name="connsiteY7" fmla="*/ 5437 h 770237"/>
              <a:gd name="connsiteX8" fmla="*/ 1185662 w 1185662"/>
              <a:gd name="connsiteY8" fmla="*/ 0 h 77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62" h="770237">
                <a:moveTo>
                  <a:pt x="1185662" y="0"/>
                </a:moveTo>
                <a:lnTo>
                  <a:pt x="1185662" y="171532"/>
                </a:lnTo>
                <a:lnTo>
                  <a:pt x="1095531" y="176083"/>
                </a:lnTo>
                <a:cubicBezTo>
                  <a:pt x="711899" y="215043"/>
                  <a:pt x="378825" y="425021"/>
                  <a:pt x="173747" y="728576"/>
                </a:cubicBezTo>
                <a:lnTo>
                  <a:pt x="148437" y="770237"/>
                </a:lnTo>
                <a:lnTo>
                  <a:pt x="0" y="684537"/>
                </a:lnTo>
                <a:lnTo>
                  <a:pt x="31510" y="632671"/>
                </a:lnTo>
                <a:cubicBezTo>
                  <a:pt x="264331" y="288051"/>
                  <a:pt x="642463" y="49668"/>
                  <a:pt x="1077993" y="5437"/>
                </a:cubicBezTo>
                <a:lnTo>
                  <a:pt x="1185662" y="0"/>
                </a:lnTo>
                <a:close/>
              </a:path>
            </a:pathLst>
          </a:custGeom>
          <a:solidFill>
            <a:srgbClr val="3B8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165D3C69-6D3E-9517-79CE-AB0E7E226D84}"/>
              </a:ext>
            </a:extLst>
          </p:cNvPr>
          <p:cNvSpPr/>
          <p:nvPr/>
        </p:nvSpPr>
        <p:spPr>
          <a:xfrm>
            <a:off x="6916565" y="2758607"/>
            <a:ext cx="322193" cy="1370769"/>
          </a:xfrm>
          <a:custGeom>
            <a:avLst/>
            <a:gdLst>
              <a:gd name="connsiteX0" fmla="*/ 148824 w 322193"/>
              <a:gd name="connsiteY0" fmla="*/ 0 h 1370769"/>
              <a:gd name="connsiteX1" fmla="*/ 209069 w 322193"/>
              <a:gd name="connsiteY1" fmla="*/ 125063 h 1370769"/>
              <a:gd name="connsiteX2" fmla="*/ 322193 w 322193"/>
              <a:gd name="connsiteY2" fmla="*/ 685385 h 1370769"/>
              <a:gd name="connsiteX3" fmla="*/ 209069 w 322193"/>
              <a:gd name="connsiteY3" fmla="*/ 1245707 h 1370769"/>
              <a:gd name="connsiteX4" fmla="*/ 148824 w 322193"/>
              <a:gd name="connsiteY4" fmla="*/ 1370769 h 1370769"/>
              <a:gd name="connsiteX5" fmla="*/ 0 w 322193"/>
              <a:gd name="connsiteY5" fmla="*/ 1284845 h 1370769"/>
              <a:gd name="connsiteX6" fmla="*/ 51017 w 322193"/>
              <a:gd name="connsiteY6" fmla="*/ 1178939 h 1370769"/>
              <a:gd name="connsiteX7" fmla="*/ 150661 w 322193"/>
              <a:gd name="connsiteY7" fmla="*/ 685385 h 1370769"/>
              <a:gd name="connsiteX8" fmla="*/ 51017 w 322193"/>
              <a:gd name="connsiteY8" fmla="*/ 191831 h 1370769"/>
              <a:gd name="connsiteX9" fmla="*/ 0 w 322193"/>
              <a:gd name="connsiteY9" fmla="*/ 85924 h 1370769"/>
              <a:gd name="connsiteX10" fmla="*/ 148824 w 322193"/>
              <a:gd name="connsiteY10" fmla="*/ 0 h 137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193" h="1370769">
                <a:moveTo>
                  <a:pt x="148824" y="0"/>
                </a:moveTo>
                <a:lnTo>
                  <a:pt x="209069" y="125063"/>
                </a:lnTo>
                <a:cubicBezTo>
                  <a:pt x="281913" y="297284"/>
                  <a:pt x="322193" y="486630"/>
                  <a:pt x="322193" y="685385"/>
                </a:cubicBezTo>
                <a:cubicBezTo>
                  <a:pt x="322193" y="884140"/>
                  <a:pt x="281913" y="1073487"/>
                  <a:pt x="209069" y="1245707"/>
                </a:cubicBezTo>
                <a:lnTo>
                  <a:pt x="148824" y="1370769"/>
                </a:lnTo>
                <a:lnTo>
                  <a:pt x="0" y="1284845"/>
                </a:lnTo>
                <a:lnTo>
                  <a:pt x="51017" y="1178939"/>
                </a:lnTo>
                <a:cubicBezTo>
                  <a:pt x="115180" y="1027241"/>
                  <a:pt x="150661" y="860456"/>
                  <a:pt x="150661" y="685385"/>
                </a:cubicBezTo>
                <a:cubicBezTo>
                  <a:pt x="150661" y="510314"/>
                  <a:pt x="115180" y="343530"/>
                  <a:pt x="51017" y="191831"/>
                </a:cubicBezTo>
                <a:lnTo>
                  <a:pt x="0" y="85924"/>
                </a:lnTo>
                <a:lnTo>
                  <a:pt x="14882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8262A513-D20D-71A0-AC35-6BFA1C2618AF}"/>
              </a:ext>
            </a:extLst>
          </p:cNvPr>
          <p:cNvSpPr/>
          <p:nvPr/>
        </p:nvSpPr>
        <p:spPr>
          <a:xfrm>
            <a:off x="4359738" y="2758608"/>
            <a:ext cx="322193" cy="1370767"/>
          </a:xfrm>
          <a:custGeom>
            <a:avLst/>
            <a:gdLst>
              <a:gd name="connsiteX0" fmla="*/ 173369 w 322193"/>
              <a:gd name="connsiteY0" fmla="*/ 0 h 1370767"/>
              <a:gd name="connsiteX1" fmla="*/ 322193 w 322193"/>
              <a:gd name="connsiteY1" fmla="*/ 85924 h 1370767"/>
              <a:gd name="connsiteX2" fmla="*/ 271176 w 322193"/>
              <a:gd name="connsiteY2" fmla="*/ 191830 h 1370767"/>
              <a:gd name="connsiteX3" fmla="*/ 171532 w 322193"/>
              <a:gd name="connsiteY3" fmla="*/ 685384 h 1370767"/>
              <a:gd name="connsiteX4" fmla="*/ 271176 w 322193"/>
              <a:gd name="connsiteY4" fmla="*/ 1178938 h 1370767"/>
              <a:gd name="connsiteX5" fmla="*/ 322192 w 322193"/>
              <a:gd name="connsiteY5" fmla="*/ 1284843 h 1370767"/>
              <a:gd name="connsiteX6" fmla="*/ 173368 w 322193"/>
              <a:gd name="connsiteY6" fmla="*/ 1370767 h 1370767"/>
              <a:gd name="connsiteX7" fmla="*/ 113124 w 322193"/>
              <a:gd name="connsiteY7" fmla="*/ 1245706 h 1370767"/>
              <a:gd name="connsiteX8" fmla="*/ 0 w 322193"/>
              <a:gd name="connsiteY8" fmla="*/ 685384 h 1370767"/>
              <a:gd name="connsiteX9" fmla="*/ 113124 w 322193"/>
              <a:gd name="connsiteY9" fmla="*/ 125062 h 1370767"/>
              <a:gd name="connsiteX10" fmla="*/ 173369 w 322193"/>
              <a:gd name="connsiteY10" fmla="*/ 0 h 137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193" h="1370767">
                <a:moveTo>
                  <a:pt x="173369" y="0"/>
                </a:moveTo>
                <a:lnTo>
                  <a:pt x="322193" y="85924"/>
                </a:lnTo>
                <a:lnTo>
                  <a:pt x="271176" y="191830"/>
                </a:lnTo>
                <a:cubicBezTo>
                  <a:pt x="207013" y="343529"/>
                  <a:pt x="171532" y="510313"/>
                  <a:pt x="171532" y="685384"/>
                </a:cubicBezTo>
                <a:cubicBezTo>
                  <a:pt x="171532" y="860455"/>
                  <a:pt x="207013" y="1027240"/>
                  <a:pt x="271176" y="1178938"/>
                </a:cubicBezTo>
                <a:lnTo>
                  <a:pt x="322192" y="1284843"/>
                </a:lnTo>
                <a:lnTo>
                  <a:pt x="173368" y="1370767"/>
                </a:lnTo>
                <a:lnTo>
                  <a:pt x="113124" y="1245706"/>
                </a:lnTo>
                <a:cubicBezTo>
                  <a:pt x="40280" y="1073486"/>
                  <a:pt x="0" y="884139"/>
                  <a:pt x="0" y="685384"/>
                </a:cubicBezTo>
                <a:cubicBezTo>
                  <a:pt x="0" y="486629"/>
                  <a:pt x="40280" y="297283"/>
                  <a:pt x="113124" y="125062"/>
                </a:cubicBezTo>
                <a:lnTo>
                  <a:pt x="17336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63534BF-8CD1-8673-382C-BE02639B62D8}"/>
              </a:ext>
            </a:extLst>
          </p:cNvPr>
          <p:cNvSpPr/>
          <p:nvPr/>
        </p:nvSpPr>
        <p:spPr>
          <a:xfrm>
            <a:off x="4574073" y="4111268"/>
            <a:ext cx="1185663" cy="770238"/>
          </a:xfrm>
          <a:custGeom>
            <a:avLst/>
            <a:gdLst>
              <a:gd name="connsiteX0" fmla="*/ 148437 w 1185663"/>
              <a:gd name="connsiteY0" fmla="*/ 0 h 770238"/>
              <a:gd name="connsiteX1" fmla="*/ 173748 w 1185663"/>
              <a:gd name="connsiteY1" fmla="*/ 41662 h 770238"/>
              <a:gd name="connsiteX2" fmla="*/ 1095532 w 1185663"/>
              <a:gd name="connsiteY2" fmla="*/ 594155 h 770238"/>
              <a:gd name="connsiteX3" fmla="*/ 1185663 w 1185663"/>
              <a:gd name="connsiteY3" fmla="*/ 598706 h 770238"/>
              <a:gd name="connsiteX4" fmla="*/ 1185663 w 1185663"/>
              <a:gd name="connsiteY4" fmla="*/ 770238 h 770238"/>
              <a:gd name="connsiteX5" fmla="*/ 1077994 w 1185663"/>
              <a:gd name="connsiteY5" fmla="*/ 764801 h 770238"/>
              <a:gd name="connsiteX6" fmla="*/ 31511 w 1185663"/>
              <a:gd name="connsiteY6" fmla="*/ 137567 h 770238"/>
              <a:gd name="connsiteX7" fmla="*/ 0 w 1185663"/>
              <a:gd name="connsiteY7" fmla="*/ 85700 h 770238"/>
              <a:gd name="connsiteX8" fmla="*/ 148437 w 1185663"/>
              <a:gd name="connsiteY8" fmla="*/ 0 h 77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63" h="770238">
                <a:moveTo>
                  <a:pt x="148437" y="0"/>
                </a:moveTo>
                <a:lnTo>
                  <a:pt x="173748" y="41662"/>
                </a:lnTo>
                <a:cubicBezTo>
                  <a:pt x="378826" y="345218"/>
                  <a:pt x="711900" y="555195"/>
                  <a:pt x="1095532" y="594155"/>
                </a:cubicBezTo>
                <a:lnTo>
                  <a:pt x="1185663" y="598706"/>
                </a:lnTo>
                <a:lnTo>
                  <a:pt x="1185663" y="770238"/>
                </a:lnTo>
                <a:lnTo>
                  <a:pt x="1077994" y="764801"/>
                </a:lnTo>
                <a:cubicBezTo>
                  <a:pt x="642464" y="720571"/>
                  <a:pt x="264332" y="482188"/>
                  <a:pt x="31511" y="137567"/>
                </a:cubicBezTo>
                <a:lnTo>
                  <a:pt x="0" y="85700"/>
                </a:lnTo>
                <a:lnTo>
                  <a:pt x="148437" y="0"/>
                </a:lnTo>
                <a:close/>
              </a:path>
            </a:pathLst>
          </a:custGeom>
          <a:solidFill>
            <a:srgbClr val="4F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28DFCE4-BD23-5C3D-46DF-18A2EE1A3F7C}"/>
              </a:ext>
            </a:extLst>
          </p:cNvPr>
          <p:cNvSpPr/>
          <p:nvPr/>
        </p:nvSpPr>
        <p:spPr>
          <a:xfrm>
            <a:off x="5838758" y="4111270"/>
            <a:ext cx="1185664" cy="770237"/>
          </a:xfrm>
          <a:custGeom>
            <a:avLst/>
            <a:gdLst>
              <a:gd name="connsiteX0" fmla="*/ 1037227 w 1185664"/>
              <a:gd name="connsiteY0" fmla="*/ 0 h 770237"/>
              <a:gd name="connsiteX1" fmla="*/ 1185664 w 1185664"/>
              <a:gd name="connsiteY1" fmla="*/ 85700 h 770237"/>
              <a:gd name="connsiteX2" fmla="*/ 1154154 w 1185664"/>
              <a:gd name="connsiteY2" fmla="*/ 137566 h 770237"/>
              <a:gd name="connsiteX3" fmla="*/ 107671 w 1185664"/>
              <a:gd name="connsiteY3" fmla="*/ 764800 h 770237"/>
              <a:gd name="connsiteX4" fmla="*/ 0 w 1185664"/>
              <a:gd name="connsiteY4" fmla="*/ 770237 h 770237"/>
              <a:gd name="connsiteX5" fmla="*/ 0 w 1185664"/>
              <a:gd name="connsiteY5" fmla="*/ 598705 h 770237"/>
              <a:gd name="connsiteX6" fmla="*/ 90133 w 1185664"/>
              <a:gd name="connsiteY6" fmla="*/ 594154 h 770237"/>
              <a:gd name="connsiteX7" fmla="*/ 1011917 w 1185664"/>
              <a:gd name="connsiteY7" fmla="*/ 41661 h 770237"/>
              <a:gd name="connsiteX8" fmla="*/ 1037227 w 1185664"/>
              <a:gd name="connsiteY8" fmla="*/ 0 h 77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64" h="770237">
                <a:moveTo>
                  <a:pt x="1037227" y="0"/>
                </a:moveTo>
                <a:lnTo>
                  <a:pt x="1185664" y="85700"/>
                </a:lnTo>
                <a:lnTo>
                  <a:pt x="1154154" y="137566"/>
                </a:lnTo>
                <a:cubicBezTo>
                  <a:pt x="921333" y="482187"/>
                  <a:pt x="543201" y="720570"/>
                  <a:pt x="107671" y="764800"/>
                </a:cubicBezTo>
                <a:lnTo>
                  <a:pt x="0" y="770237"/>
                </a:lnTo>
                <a:lnTo>
                  <a:pt x="0" y="598705"/>
                </a:lnTo>
                <a:lnTo>
                  <a:pt x="90133" y="594154"/>
                </a:lnTo>
                <a:cubicBezTo>
                  <a:pt x="473765" y="555194"/>
                  <a:pt x="806839" y="345217"/>
                  <a:pt x="1011917" y="41661"/>
                </a:cubicBezTo>
                <a:lnTo>
                  <a:pt x="1037227" y="0"/>
                </a:lnTo>
                <a:close/>
              </a:path>
            </a:pathLst>
          </a:custGeom>
          <a:solidFill>
            <a:srgbClr val="3B8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/>
          </a:p>
        </p:txBody>
      </p:sp>
      <p:sp>
        <p:nvSpPr>
          <p:cNvPr id="108" name="Hexagon 107">
            <a:extLst>
              <a:ext uri="{FF2B5EF4-FFF2-40B4-BE49-F238E27FC236}">
                <a16:creationId xmlns:a16="http://schemas.microsoft.com/office/drawing/2014/main" id="{2D3F10BE-8B42-2281-C10E-B026E59F4FF9}"/>
              </a:ext>
            </a:extLst>
          </p:cNvPr>
          <p:cNvSpPr/>
          <p:nvPr/>
        </p:nvSpPr>
        <p:spPr>
          <a:xfrm rot="16200000">
            <a:off x="7864684" y="2000839"/>
            <a:ext cx="1048107" cy="903541"/>
          </a:xfrm>
          <a:prstGeom prst="hexagon">
            <a:avLst/>
          </a:prstGeom>
          <a:solidFill>
            <a:srgbClr val="4F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 dirty="0"/>
          </a:p>
        </p:txBody>
      </p:sp>
      <p:sp>
        <p:nvSpPr>
          <p:cNvPr id="109" name="Hexagon 108">
            <a:extLst>
              <a:ext uri="{FF2B5EF4-FFF2-40B4-BE49-F238E27FC236}">
                <a16:creationId xmlns:a16="http://schemas.microsoft.com/office/drawing/2014/main" id="{DFB29F35-BB30-89BA-E4D7-3330D4A16433}"/>
              </a:ext>
            </a:extLst>
          </p:cNvPr>
          <p:cNvSpPr/>
          <p:nvPr/>
        </p:nvSpPr>
        <p:spPr>
          <a:xfrm rot="16200000">
            <a:off x="7759637" y="1910282"/>
            <a:ext cx="1258200" cy="1084655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0" name="Hexagon 109">
            <a:extLst>
              <a:ext uri="{FF2B5EF4-FFF2-40B4-BE49-F238E27FC236}">
                <a16:creationId xmlns:a16="http://schemas.microsoft.com/office/drawing/2014/main" id="{B7533EE2-3948-5B54-B335-CAEB33386A22}"/>
              </a:ext>
            </a:extLst>
          </p:cNvPr>
          <p:cNvSpPr/>
          <p:nvPr/>
        </p:nvSpPr>
        <p:spPr>
          <a:xfrm rot="16200000">
            <a:off x="8407012" y="2992220"/>
            <a:ext cx="1048107" cy="903541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1" name="Hexagon 110">
            <a:extLst>
              <a:ext uri="{FF2B5EF4-FFF2-40B4-BE49-F238E27FC236}">
                <a16:creationId xmlns:a16="http://schemas.microsoft.com/office/drawing/2014/main" id="{F52BB6E6-D7AB-AC82-E547-9C22E4EF2847}"/>
              </a:ext>
            </a:extLst>
          </p:cNvPr>
          <p:cNvSpPr/>
          <p:nvPr/>
        </p:nvSpPr>
        <p:spPr>
          <a:xfrm rot="16200000">
            <a:off x="8301965" y="2901663"/>
            <a:ext cx="1258200" cy="1084655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2" name="Hexagon 111">
            <a:extLst>
              <a:ext uri="{FF2B5EF4-FFF2-40B4-BE49-F238E27FC236}">
                <a16:creationId xmlns:a16="http://schemas.microsoft.com/office/drawing/2014/main" id="{9B36FF5E-9EDF-9A31-994F-C33F67784E46}"/>
              </a:ext>
            </a:extLst>
          </p:cNvPr>
          <p:cNvSpPr/>
          <p:nvPr/>
        </p:nvSpPr>
        <p:spPr>
          <a:xfrm rot="16200000">
            <a:off x="7862802" y="3983601"/>
            <a:ext cx="1048107" cy="903541"/>
          </a:xfrm>
          <a:prstGeom prst="hexagon">
            <a:avLst/>
          </a:prstGeom>
          <a:solidFill>
            <a:srgbClr val="3B8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/>
          </a:p>
        </p:txBody>
      </p:sp>
      <p:sp>
        <p:nvSpPr>
          <p:cNvPr id="113" name="Hexagon 112">
            <a:extLst>
              <a:ext uri="{FF2B5EF4-FFF2-40B4-BE49-F238E27FC236}">
                <a16:creationId xmlns:a16="http://schemas.microsoft.com/office/drawing/2014/main" id="{38F70F4B-65D9-2AC4-AAD7-C0868C92C933}"/>
              </a:ext>
            </a:extLst>
          </p:cNvPr>
          <p:cNvSpPr/>
          <p:nvPr/>
        </p:nvSpPr>
        <p:spPr>
          <a:xfrm rot="16200000">
            <a:off x="7757755" y="3893044"/>
            <a:ext cx="1258200" cy="1084655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05" name="Straight Connector 8">
            <a:extLst>
              <a:ext uri="{FF2B5EF4-FFF2-40B4-BE49-F238E27FC236}">
                <a16:creationId xmlns:a16="http://schemas.microsoft.com/office/drawing/2014/main" id="{7C12C30E-633C-4C7A-99C5-79D2D4EA35C7}"/>
              </a:ext>
            </a:extLst>
          </p:cNvPr>
          <p:cNvCxnSpPr>
            <a:cxnSpLocks/>
          </p:cNvCxnSpPr>
          <p:nvPr/>
        </p:nvCxnSpPr>
        <p:spPr>
          <a:xfrm>
            <a:off x="6629828" y="2246226"/>
            <a:ext cx="1126024" cy="24074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8">
            <a:extLst>
              <a:ext uri="{FF2B5EF4-FFF2-40B4-BE49-F238E27FC236}">
                <a16:creationId xmlns:a16="http://schemas.microsoft.com/office/drawing/2014/main" id="{27D46732-915D-B214-ECA7-758AA6A332B6}"/>
              </a:ext>
            </a:extLst>
          </p:cNvPr>
          <p:cNvCxnSpPr>
            <a:cxnSpLocks/>
          </p:cNvCxnSpPr>
          <p:nvPr/>
        </p:nvCxnSpPr>
        <p:spPr>
          <a:xfrm flipV="1">
            <a:off x="6550806" y="4302758"/>
            <a:ext cx="1203164" cy="36048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DE7F8A6A-FDAA-6522-97E0-60D7EB52E4D0}"/>
              </a:ext>
            </a:extLst>
          </p:cNvPr>
          <p:cNvCxnSpPr>
            <a:cxnSpLocks/>
            <a:stCxn id="119" idx="2"/>
          </p:cNvCxnSpPr>
          <p:nvPr/>
        </p:nvCxnSpPr>
        <p:spPr>
          <a:xfrm flipV="1">
            <a:off x="7238758" y="3443990"/>
            <a:ext cx="1075090" cy="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Hexagon 72">
            <a:extLst>
              <a:ext uri="{FF2B5EF4-FFF2-40B4-BE49-F238E27FC236}">
                <a16:creationId xmlns:a16="http://schemas.microsoft.com/office/drawing/2014/main" id="{0158147E-D043-199B-4823-00010CB83F02}"/>
              </a:ext>
            </a:extLst>
          </p:cNvPr>
          <p:cNvSpPr/>
          <p:nvPr/>
        </p:nvSpPr>
        <p:spPr>
          <a:xfrm rot="5400000" flipH="1">
            <a:off x="2681562" y="2000839"/>
            <a:ext cx="1048107" cy="903541"/>
          </a:xfrm>
          <a:prstGeom prst="hexagon">
            <a:avLst/>
          </a:prstGeom>
          <a:solidFill>
            <a:srgbClr val="3B8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/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A45AD441-CB8C-495D-B599-0240A1C01A86}"/>
              </a:ext>
            </a:extLst>
          </p:cNvPr>
          <p:cNvSpPr/>
          <p:nvPr/>
        </p:nvSpPr>
        <p:spPr>
          <a:xfrm rot="5400000" flipH="1">
            <a:off x="2576515" y="1910282"/>
            <a:ext cx="1258200" cy="1084655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51C3E4E-E995-6580-5480-193C64DD6E1B}"/>
              </a:ext>
            </a:extLst>
          </p:cNvPr>
          <p:cNvSpPr/>
          <p:nvPr/>
        </p:nvSpPr>
        <p:spPr>
          <a:xfrm rot="5400000" flipH="1">
            <a:off x="2139234" y="2992220"/>
            <a:ext cx="1048107" cy="903541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B619EE1B-6D4A-3378-6033-4DC5511ADF1C}"/>
              </a:ext>
            </a:extLst>
          </p:cNvPr>
          <p:cNvSpPr/>
          <p:nvPr/>
        </p:nvSpPr>
        <p:spPr>
          <a:xfrm rot="5400000" flipH="1">
            <a:off x="2034187" y="2901663"/>
            <a:ext cx="1258200" cy="1084655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Hexagon 76">
            <a:extLst>
              <a:ext uri="{FF2B5EF4-FFF2-40B4-BE49-F238E27FC236}">
                <a16:creationId xmlns:a16="http://schemas.microsoft.com/office/drawing/2014/main" id="{20913CA7-FAD0-A9CA-D986-7682BB774966}"/>
              </a:ext>
            </a:extLst>
          </p:cNvPr>
          <p:cNvSpPr/>
          <p:nvPr/>
        </p:nvSpPr>
        <p:spPr>
          <a:xfrm rot="5400000" flipH="1">
            <a:off x="2683443" y="3983601"/>
            <a:ext cx="1048107" cy="903541"/>
          </a:xfrm>
          <a:prstGeom prst="hexagon">
            <a:avLst/>
          </a:prstGeom>
          <a:solidFill>
            <a:srgbClr val="4F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/>
          </a:p>
        </p:txBody>
      </p:sp>
      <p:sp>
        <p:nvSpPr>
          <p:cNvPr id="78" name="Hexagon 77">
            <a:extLst>
              <a:ext uri="{FF2B5EF4-FFF2-40B4-BE49-F238E27FC236}">
                <a16:creationId xmlns:a16="http://schemas.microsoft.com/office/drawing/2014/main" id="{734F887E-9E4B-0E57-E6FD-EA1FD4335A5F}"/>
              </a:ext>
            </a:extLst>
          </p:cNvPr>
          <p:cNvSpPr/>
          <p:nvPr/>
        </p:nvSpPr>
        <p:spPr>
          <a:xfrm rot="5400000" flipH="1">
            <a:off x="2578397" y="3893044"/>
            <a:ext cx="1258200" cy="1084655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79" name="Straight Connector 8">
            <a:extLst>
              <a:ext uri="{FF2B5EF4-FFF2-40B4-BE49-F238E27FC236}">
                <a16:creationId xmlns:a16="http://schemas.microsoft.com/office/drawing/2014/main" id="{210AAEB1-EC4F-EFA8-B86A-FE5BB1CD8A20}"/>
              </a:ext>
            </a:extLst>
          </p:cNvPr>
          <p:cNvCxnSpPr>
            <a:cxnSpLocks/>
          </p:cNvCxnSpPr>
          <p:nvPr/>
        </p:nvCxnSpPr>
        <p:spPr>
          <a:xfrm flipH="1">
            <a:off x="3838500" y="2246226"/>
            <a:ext cx="1126024" cy="24074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8">
            <a:extLst>
              <a:ext uri="{FF2B5EF4-FFF2-40B4-BE49-F238E27FC236}">
                <a16:creationId xmlns:a16="http://schemas.microsoft.com/office/drawing/2014/main" id="{D17AE2E4-5204-F70E-96C2-B152C950D3C9}"/>
              </a:ext>
            </a:extLst>
          </p:cNvPr>
          <p:cNvCxnSpPr>
            <a:cxnSpLocks/>
          </p:cNvCxnSpPr>
          <p:nvPr/>
        </p:nvCxnSpPr>
        <p:spPr>
          <a:xfrm flipH="1" flipV="1">
            <a:off x="3840382" y="4302758"/>
            <a:ext cx="1203164" cy="36048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3927F69-CC5E-58B9-2E46-EF8978EB22D5}"/>
              </a:ext>
            </a:extLst>
          </p:cNvPr>
          <p:cNvCxnSpPr>
            <a:cxnSpLocks/>
          </p:cNvCxnSpPr>
          <p:nvPr/>
        </p:nvCxnSpPr>
        <p:spPr>
          <a:xfrm flipH="1" flipV="1">
            <a:off x="3280504" y="3443990"/>
            <a:ext cx="1075090" cy="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4FCD6A3-2D07-CDB1-030B-E93D70F89527}"/>
              </a:ext>
            </a:extLst>
          </p:cNvPr>
          <p:cNvSpPr txBox="1"/>
          <p:nvPr/>
        </p:nvSpPr>
        <p:spPr>
          <a:xfrm>
            <a:off x="844999" y="319802"/>
            <a:ext cx="4713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INDUSTRY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We Serve</a:t>
            </a:r>
            <a:endParaRPr lang="en-IN" sz="3200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558D2C3-6781-A265-50EA-1C6CD46019F3}"/>
              </a:ext>
            </a:extLst>
          </p:cNvPr>
          <p:cNvSpPr txBox="1"/>
          <p:nvPr/>
        </p:nvSpPr>
        <p:spPr>
          <a:xfrm>
            <a:off x="9076042" y="2005574"/>
            <a:ext cx="226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Industrial Automation</a:t>
            </a:r>
            <a:endParaRPr lang="en-IN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89A98B4-2E2D-F7DF-CF9B-249332E6FFF5}"/>
              </a:ext>
            </a:extLst>
          </p:cNvPr>
          <p:cNvSpPr txBox="1"/>
          <p:nvPr/>
        </p:nvSpPr>
        <p:spPr>
          <a:xfrm>
            <a:off x="9573153" y="3349061"/>
            <a:ext cx="172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12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8B7D81F-EBA0-CCA8-304F-ACD58588C6A1}"/>
              </a:ext>
            </a:extLst>
          </p:cNvPr>
          <p:cNvSpPr txBox="1"/>
          <p:nvPr/>
        </p:nvSpPr>
        <p:spPr>
          <a:xfrm>
            <a:off x="7987826" y="2195258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574F473-2AC7-86DA-C963-6E034A8776D0}"/>
              </a:ext>
            </a:extLst>
          </p:cNvPr>
          <p:cNvSpPr txBox="1"/>
          <p:nvPr/>
        </p:nvSpPr>
        <p:spPr>
          <a:xfrm>
            <a:off x="8530154" y="319601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23%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FB0A6C5-46A4-CA85-4905-5144A3C29BD3}"/>
              </a:ext>
            </a:extLst>
          </p:cNvPr>
          <p:cNvSpPr txBox="1"/>
          <p:nvPr/>
        </p:nvSpPr>
        <p:spPr>
          <a:xfrm>
            <a:off x="9087755" y="4177244"/>
            <a:ext cx="226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Automotive</a:t>
            </a:r>
            <a:endParaRPr lang="en-IN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24276E6-E11A-F47B-7D97-F0BF5E333547}"/>
              </a:ext>
            </a:extLst>
          </p:cNvPr>
          <p:cNvSpPr txBox="1"/>
          <p:nvPr/>
        </p:nvSpPr>
        <p:spPr>
          <a:xfrm>
            <a:off x="469804" y="2010076"/>
            <a:ext cx="203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Telecom,</a:t>
            </a:r>
          </a:p>
          <a:p>
            <a:pPr algn="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Security &amp; IT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261C8E6-1AD7-6F78-A8D7-A24914FE88C5}"/>
              </a:ext>
            </a:extLst>
          </p:cNvPr>
          <p:cNvSpPr txBox="1"/>
          <p:nvPr/>
        </p:nvSpPr>
        <p:spPr>
          <a:xfrm>
            <a:off x="2804704" y="22087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2E2D2C4-57C2-DB9D-D2D6-0255CDFD88EA}"/>
              </a:ext>
            </a:extLst>
          </p:cNvPr>
          <p:cNvSpPr txBox="1"/>
          <p:nvPr/>
        </p:nvSpPr>
        <p:spPr>
          <a:xfrm>
            <a:off x="301708" y="3002570"/>
            <a:ext cx="1694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Healthcare MedTech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FEC5D42-76F4-DA01-27B4-8545F8EEA506}"/>
              </a:ext>
            </a:extLst>
          </p:cNvPr>
          <p:cNvSpPr txBox="1"/>
          <p:nvPr/>
        </p:nvSpPr>
        <p:spPr>
          <a:xfrm>
            <a:off x="2806586" y="420041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D17E011-8699-F2F8-78CF-5C7E50107C14}"/>
              </a:ext>
            </a:extLst>
          </p:cNvPr>
          <p:cNvSpPr txBox="1"/>
          <p:nvPr/>
        </p:nvSpPr>
        <p:spPr>
          <a:xfrm>
            <a:off x="2262376" y="3196016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09%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45B7D2-3B94-AD36-61E6-96996F330084}"/>
              </a:ext>
            </a:extLst>
          </p:cNvPr>
          <p:cNvSpPr txBox="1"/>
          <p:nvPr/>
        </p:nvSpPr>
        <p:spPr>
          <a:xfrm>
            <a:off x="7985944" y="4200414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04%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CB8AF2C-2B6A-B8DD-AB5E-3E28CDCD955A}"/>
              </a:ext>
            </a:extLst>
          </p:cNvPr>
          <p:cNvSpPr txBox="1"/>
          <p:nvPr/>
        </p:nvSpPr>
        <p:spPr>
          <a:xfrm>
            <a:off x="9573279" y="2993372"/>
            <a:ext cx="2417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Tracking, IoT &amp; Sensor Devices</a:t>
            </a:r>
            <a:endParaRPr lang="en-IN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6498159-BF97-28B2-BC30-42CC7F315A94}"/>
              </a:ext>
            </a:extLst>
          </p:cNvPr>
          <p:cNvSpPr txBox="1"/>
          <p:nvPr/>
        </p:nvSpPr>
        <p:spPr>
          <a:xfrm>
            <a:off x="855599" y="4073420"/>
            <a:ext cx="1694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Power &amp; Energy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FAD9401B-3186-27E7-F9A4-6BA8CC197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9" y="345925"/>
            <a:ext cx="439240" cy="475843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625A040-5320-FC81-CCAD-9C0F2F4468CB}"/>
              </a:ext>
            </a:extLst>
          </p:cNvPr>
          <p:cNvSpPr/>
          <p:nvPr/>
        </p:nvSpPr>
        <p:spPr>
          <a:xfrm>
            <a:off x="4618977" y="2286228"/>
            <a:ext cx="2320286" cy="2320286"/>
          </a:xfrm>
          <a:custGeom>
            <a:avLst/>
            <a:gdLst>
              <a:gd name="connsiteX0" fmla="*/ 1832186 w 1831527"/>
              <a:gd name="connsiteY0" fmla="*/ 916093 h 1831527"/>
              <a:gd name="connsiteX1" fmla="*/ 916093 w 1831527"/>
              <a:gd name="connsiteY1" fmla="*/ 1832186 h 1831527"/>
              <a:gd name="connsiteX2" fmla="*/ 0 w 1831527"/>
              <a:gd name="connsiteY2" fmla="*/ 916093 h 1831527"/>
              <a:gd name="connsiteX3" fmla="*/ 916093 w 1831527"/>
              <a:gd name="connsiteY3" fmla="*/ 0 h 1831527"/>
              <a:gd name="connsiteX4" fmla="*/ 1832186 w 1831527"/>
              <a:gd name="connsiteY4" fmla="*/ 916093 h 183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527" h="1831527">
                <a:moveTo>
                  <a:pt x="1832186" y="916093"/>
                </a:moveTo>
                <a:cubicBezTo>
                  <a:pt x="1832186" y="1422037"/>
                  <a:pt x="1422037" y="1832186"/>
                  <a:pt x="916093" y="1832186"/>
                </a:cubicBezTo>
                <a:cubicBezTo>
                  <a:pt x="410149" y="1832186"/>
                  <a:pt x="0" y="1422037"/>
                  <a:pt x="0" y="916093"/>
                </a:cubicBezTo>
                <a:cubicBezTo>
                  <a:pt x="0" y="410149"/>
                  <a:pt x="410149" y="0"/>
                  <a:pt x="916093" y="0"/>
                </a:cubicBezTo>
                <a:cubicBezTo>
                  <a:pt x="1422037" y="0"/>
                  <a:pt x="1832186" y="410149"/>
                  <a:pt x="1832186" y="916093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9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09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4B5F748A-A046-49CC-3B38-32B3D4E9C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89" y="3362245"/>
            <a:ext cx="204908" cy="221985"/>
          </a:xfrm>
          <a:prstGeom prst="rect">
            <a:avLst/>
          </a:prstGeom>
        </p:spPr>
      </p:pic>
      <p:sp>
        <p:nvSpPr>
          <p:cNvPr id="142" name="Title 1">
            <a:extLst>
              <a:ext uri="{FF2B5EF4-FFF2-40B4-BE49-F238E27FC236}">
                <a16:creationId xmlns:a16="http://schemas.microsoft.com/office/drawing/2014/main" id="{70B5E37D-5430-1F04-AD88-120F37B80B42}"/>
              </a:ext>
            </a:extLst>
          </p:cNvPr>
          <p:cNvSpPr txBox="1">
            <a:spLocks/>
          </p:cNvSpPr>
          <p:nvPr/>
        </p:nvSpPr>
        <p:spPr>
          <a:xfrm>
            <a:off x="4891458" y="2531289"/>
            <a:ext cx="1749623" cy="619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Aptos Narrow" panose="020B0004020202020204" pitchFamily="34" charset="0"/>
                <a:cs typeface="Arial" panose="020B0604020202020204" pitchFamily="34" charset="0"/>
              </a:rPr>
              <a:t>High Mix</a:t>
            </a:r>
          </a:p>
          <a:p>
            <a:r>
              <a:rPr lang="en-US" sz="1800" dirty="0">
                <a:latin typeface="Aptos Narrow" panose="020B0004020202020204" pitchFamily="34" charset="0"/>
                <a:cs typeface="Arial" panose="020B0604020202020204" pitchFamily="34" charset="0"/>
              </a:rPr>
              <a:t>Low Volume</a:t>
            </a: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CC9FE396-D61D-4231-48D5-F4B4F7AE27BD}"/>
              </a:ext>
            </a:extLst>
          </p:cNvPr>
          <p:cNvSpPr txBox="1">
            <a:spLocks/>
          </p:cNvSpPr>
          <p:nvPr/>
        </p:nvSpPr>
        <p:spPr>
          <a:xfrm>
            <a:off x="4824968" y="3527660"/>
            <a:ext cx="1861251" cy="835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Aptos Narrow" panose="020B0004020202020204" pitchFamily="34" charset="0"/>
                <a:cs typeface="Arial" panose="020B0604020202020204" pitchFamily="34" charset="0"/>
              </a:rPr>
              <a:t>High Volume</a:t>
            </a:r>
          </a:p>
          <a:p>
            <a:r>
              <a:rPr lang="en-US" sz="1800" dirty="0">
                <a:latin typeface="Aptos Narrow" panose="020B0004020202020204" pitchFamily="34" charset="0"/>
                <a:cs typeface="Arial" panose="020B0604020202020204" pitchFamily="34" charset="0"/>
              </a:rPr>
              <a:t>Low Mix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CB4E90D2-C04F-FAA3-5AC8-C46154F03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31" y="3348597"/>
            <a:ext cx="204908" cy="2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37638"/>
      </p:ext>
    </p:extLst>
  </p:cSld>
  <p:clrMapOvr>
    <a:masterClrMapping/>
  </p:clrMapOvr>
  <p:transition spd="slow" advTm="5188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7"/>
            <a:ext cx="12192000" cy="6868588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A6AA7680-AF5E-D08B-5E25-D2AFBA7F706A}"/>
              </a:ext>
            </a:extLst>
          </p:cNvPr>
          <p:cNvSpPr txBox="1">
            <a:spLocks/>
          </p:cNvSpPr>
          <p:nvPr/>
        </p:nvSpPr>
        <p:spPr>
          <a:xfrm>
            <a:off x="10672433" y="6589057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334305FC-DB21-A674-5B98-2DA5DFEFC2AF}"/>
              </a:ext>
            </a:extLst>
          </p:cNvPr>
          <p:cNvSpPr txBox="1">
            <a:spLocks/>
          </p:cNvSpPr>
          <p:nvPr/>
        </p:nvSpPr>
        <p:spPr>
          <a:xfrm>
            <a:off x="878157" y="452759"/>
            <a:ext cx="4914652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SERVICES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Offer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1FB9EC9-4F0F-6CD0-78A9-BDA3CDB8497E}"/>
              </a:ext>
            </a:extLst>
          </p:cNvPr>
          <p:cNvSpPr/>
          <p:nvPr/>
        </p:nvSpPr>
        <p:spPr>
          <a:xfrm rot="10800000">
            <a:off x="1013012" y="1166343"/>
            <a:ext cx="1114425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9">
            <a:extLst>
              <a:ext uri="{FF2B5EF4-FFF2-40B4-BE49-F238E27FC236}">
                <a16:creationId xmlns:a16="http://schemas.microsoft.com/office/drawing/2014/main" id="{D02707D8-A43D-BB6E-1068-A8E70A0492D3}"/>
              </a:ext>
            </a:extLst>
          </p:cNvPr>
          <p:cNvSpPr txBox="1">
            <a:spLocks/>
          </p:cNvSpPr>
          <p:nvPr/>
        </p:nvSpPr>
        <p:spPr>
          <a:xfrm>
            <a:off x="878157" y="1565324"/>
            <a:ext cx="9652516" cy="4839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dirty="0"/>
              <a:t>Design &amp; </a:t>
            </a:r>
            <a:r>
              <a:rPr lang="en-IN" dirty="0" smtClean="0"/>
              <a:t>Engineering**</a:t>
            </a:r>
            <a:endParaRPr lang="en-IN" dirty="0"/>
          </a:p>
          <a:p>
            <a:r>
              <a:rPr lang="en-IN" dirty="0"/>
              <a:t>Rapid Prototype &amp; Pilot Projects</a:t>
            </a:r>
          </a:p>
          <a:p>
            <a:r>
              <a:rPr lang="en-IN" dirty="0" smtClean="0"/>
              <a:t>OEM/ODM </a:t>
            </a:r>
            <a:r>
              <a:rPr lang="en-IN" dirty="0"/>
              <a:t>and </a:t>
            </a:r>
            <a:r>
              <a:rPr lang="en-IN" dirty="0" smtClean="0"/>
              <a:t>Box-Build </a:t>
            </a:r>
            <a:r>
              <a:rPr lang="en-IN" dirty="0"/>
              <a:t>Solutions</a:t>
            </a:r>
          </a:p>
          <a:p>
            <a:r>
              <a:rPr lang="en-IN" dirty="0"/>
              <a:t>Value Engineering</a:t>
            </a:r>
          </a:p>
          <a:p>
            <a:r>
              <a:rPr lang="en-IN" dirty="0"/>
              <a:t>EMS / Contract Electronics Manufacturing : Job-work &amp; Turnkey</a:t>
            </a:r>
          </a:p>
          <a:p>
            <a:r>
              <a:rPr lang="en-IN" dirty="0"/>
              <a:t>Supply Chain Management (Components)</a:t>
            </a:r>
          </a:p>
          <a:p>
            <a:r>
              <a:rPr lang="en-IN" dirty="0" smtClean="0"/>
              <a:t>Electro-Mechanical**</a:t>
            </a:r>
            <a:endParaRPr lang="en-IN" dirty="0"/>
          </a:p>
          <a:p>
            <a:r>
              <a:rPr lang="en-IN" dirty="0"/>
              <a:t>Assembling, Testing &amp; Packing</a:t>
            </a:r>
          </a:p>
          <a:p>
            <a:r>
              <a:rPr lang="en-US" dirty="0" smtClean="0"/>
              <a:t>** </a:t>
            </a:r>
            <a:r>
              <a:rPr lang="en-US" sz="1400" dirty="0" smtClean="0"/>
              <a:t>Outsourced</a:t>
            </a:r>
            <a:endParaRPr lang="en-IN" sz="14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1839216"/>
      </p:ext>
    </p:extLst>
  </p:cSld>
  <p:clrMapOvr>
    <a:masterClrMapping/>
  </p:clrMapOvr>
  <p:transition spd="slow" advTm="5188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38200" y="3213894"/>
            <a:ext cx="9144000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Title 1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5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9666" y="445294"/>
            <a:ext cx="4914652" cy="506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EXPERTISE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9344E0-F1B2-1482-C31B-137582983143}"/>
              </a:ext>
            </a:extLst>
          </p:cNvPr>
          <p:cNvSpPr txBox="1"/>
          <p:nvPr/>
        </p:nvSpPr>
        <p:spPr>
          <a:xfrm>
            <a:off x="838199" y="1711739"/>
            <a:ext cx="8897472" cy="4267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Clr>
                <a:srgbClr val="0098DA"/>
              </a:buClr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dirty="0"/>
              <a:t>  Surface Mount (SMT) and Through Hole (THT) PCB Assembly</a:t>
            </a:r>
          </a:p>
          <a:p>
            <a:r>
              <a:rPr lang="en-IN" dirty="0"/>
              <a:t>  PBGA (Pitch Ball Grid Array) &amp; FBGA (Fine Ball Grid Array)</a:t>
            </a:r>
          </a:p>
          <a:p>
            <a:r>
              <a:rPr lang="en-IN" dirty="0"/>
              <a:t>  Micro-BGA, CSP, Ultra-fine pitch QFP and QFN</a:t>
            </a:r>
          </a:p>
          <a:p>
            <a:r>
              <a:rPr lang="en-IN" dirty="0"/>
              <a:t>  Fine Pitch (0201 and 01005) Components</a:t>
            </a:r>
          </a:p>
          <a:p>
            <a:r>
              <a:rPr lang="en-IN" dirty="0"/>
              <a:t>  Manual - Conformal Coating &amp; EPOXY Potting</a:t>
            </a:r>
          </a:p>
          <a:p>
            <a:r>
              <a:rPr lang="en-IN" dirty="0"/>
              <a:t>  Components, Parts and Sub-Assemblies</a:t>
            </a:r>
          </a:p>
          <a:p>
            <a:r>
              <a:rPr lang="en-IN" dirty="0"/>
              <a:t>  Board Level and System Level Testing</a:t>
            </a:r>
          </a:p>
          <a:p>
            <a:r>
              <a:rPr lang="en-IN" dirty="0"/>
              <a:t>  Lead-Free, RoHS Compliant and Non-RoHS Manufacturing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B5F823-1C81-C145-D3D8-9330AA180E10}"/>
              </a:ext>
            </a:extLst>
          </p:cNvPr>
          <p:cNvSpPr/>
          <p:nvPr/>
        </p:nvSpPr>
        <p:spPr>
          <a:xfrm rot="10800000">
            <a:off x="838200" y="1112582"/>
            <a:ext cx="1114425" cy="37785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ABF550-8633-F262-EE63-070B20579312}"/>
              </a:ext>
            </a:extLst>
          </p:cNvPr>
          <p:cNvSpPr txBox="1">
            <a:spLocks/>
          </p:cNvSpPr>
          <p:nvPr/>
        </p:nvSpPr>
        <p:spPr>
          <a:xfrm>
            <a:off x="10672433" y="6494928"/>
            <a:ext cx="1483708" cy="255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www.allnyx.com</a:t>
            </a:r>
          </a:p>
        </p:txBody>
      </p:sp>
    </p:spTree>
    <p:extLst>
      <p:ext uri="{BB962C8B-B14F-4D97-AF65-F5344CB8AC3E}">
        <p14:creationId xmlns:p14="http://schemas.microsoft.com/office/powerpoint/2010/main" val="3113462736"/>
      </p:ext>
    </p:extLst>
  </p:cSld>
  <p:clrMapOvr>
    <a:masterClrMapping/>
  </p:clrMapOvr>
  <p:transition spd="slow" advTm="5188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42483</TotalTime>
  <Words>1364</Words>
  <Application>Microsoft Office PowerPoint</Application>
  <PresentationFormat>Widescreen</PresentationFormat>
  <Paragraphs>314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Aptos Narrow</vt:lpstr>
      <vt:lpstr>Arial</vt:lpstr>
      <vt:lpstr>Calibri</vt:lpstr>
      <vt:lpstr>Calibri Light</vt:lpstr>
      <vt:lpstr>Cambria</vt:lpstr>
      <vt:lpstr>Montserrat</vt:lpstr>
      <vt:lpstr>Tw Cen MT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Jatin</cp:lastModifiedBy>
  <cp:revision>256</cp:revision>
  <cp:lastPrinted>2025-04-11T09:09:19Z</cp:lastPrinted>
  <dcterms:created xsi:type="dcterms:W3CDTF">2023-11-06T11:09:16Z</dcterms:created>
  <dcterms:modified xsi:type="dcterms:W3CDTF">2026-06-20T06:44:38Z</dcterms:modified>
</cp:coreProperties>
</file>